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0"/>
  </p:notesMasterIdLst>
  <p:handoutMasterIdLst>
    <p:handoutMasterId r:id="rId21"/>
  </p:handoutMasterIdLst>
  <p:sldIdLst>
    <p:sldId id="342" r:id="rId2"/>
    <p:sldId id="416" r:id="rId3"/>
    <p:sldId id="450" r:id="rId4"/>
    <p:sldId id="451" r:id="rId5"/>
    <p:sldId id="437" r:id="rId6"/>
    <p:sldId id="452" r:id="rId7"/>
    <p:sldId id="453" r:id="rId8"/>
    <p:sldId id="457" r:id="rId9"/>
    <p:sldId id="455" r:id="rId10"/>
    <p:sldId id="456" r:id="rId11"/>
    <p:sldId id="458" r:id="rId12"/>
    <p:sldId id="460" r:id="rId13"/>
    <p:sldId id="459" r:id="rId14"/>
    <p:sldId id="434" r:id="rId15"/>
    <p:sldId id="435" r:id="rId16"/>
    <p:sldId id="436" r:id="rId17"/>
    <p:sldId id="446" r:id="rId18"/>
    <p:sldId id="348" r:id="rId19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33CC"/>
    <a:srgbClr val="008000"/>
    <a:srgbClr val="FF3300"/>
    <a:srgbClr val="FF6600"/>
    <a:srgbClr val="FFFF66"/>
    <a:srgbClr val="FFFF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94692" autoAdjust="0"/>
  </p:normalViewPr>
  <p:slideViewPr>
    <p:cSldViewPr>
      <p:cViewPr varScale="1">
        <p:scale>
          <a:sx n="79" d="100"/>
          <a:sy n="79" d="100"/>
        </p:scale>
        <p:origin x="16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6F67D587-CEC8-44AA-81CB-5DCD3741D6A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620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B6BAF358-E980-4CC5-9433-33281101A56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227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8E51C42-DC3B-4A98-823C-B9DE53AC1D05}" type="slidenum">
              <a:rPr lang="tr-TR" b="0" smtClean="0"/>
              <a:pPr/>
              <a:t>1</a:t>
            </a:fld>
            <a:endParaRPr lang="tr-TR" b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12DBF12-42D9-4996-A726-2BC4E6CED2C4}" type="slidenum">
              <a:rPr lang="tr-TR" b="0" smtClean="0"/>
              <a:pPr/>
              <a:t>5</a:t>
            </a:fld>
            <a:endParaRPr lang="tr-TR" b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A5D4E16-AE71-4BA6-828D-912B4178C88D}" type="slidenum">
              <a:rPr lang="tr-TR" b="0" smtClean="0"/>
              <a:pPr/>
              <a:t>6</a:t>
            </a:fld>
            <a:endParaRPr lang="tr-TR" b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6513E69-85BA-4DE0-934A-E92AB133C8FC}" type="slidenum">
              <a:rPr lang="tr-TR" b="0" smtClean="0"/>
              <a:pPr/>
              <a:t>7</a:t>
            </a:fld>
            <a:endParaRPr lang="tr-TR" b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6513E69-85BA-4DE0-934A-E92AB133C8FC}" type="slidenum">
              <a:rPr lang="tr-TR" b="0" smtClean="0"/>
              <a:pPr/>
              <a:t>8</a:t>
            </a:fld>
            <a:endParaRPr lang="tr-TR" b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4410396-3F10-4F21-B7F4-DE35E9F72EEC}" type="slidenum">
              <a:rPr lang="tr-TR" b="0" smtClean="0"/>
              <a:pPr/>
              <a:t>9</a:t>
            </a:fld>
            <a:endParaRPr lang="tr-TR" b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51EC07A-D174-4F6D-A07C-EDCC02BECAB1}" type="slidenum">
              <a:rPr lang="tr-TR" b="0" smtClean="0"/>
              <a:pPr/>
              <a:t>10</a:t>
            </a:fld>
            <a:endParaRPr lang="tr-TR" b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A7A3BB3-D31D-438C-99CB-D32B74B0B8D1}" type="slidenum">
              <a:rPr lang="tr-TR" b="0" smtClean="0"/>
              <a:pPr/>
              <a:t>11</a:t>
            </a:fld>
            <a:endParaRPr lang="tr-TR" b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A7A3BB3-D31D-438C-99CB-D32B74B0B8D1}" type="slidenum">
              <a:rPr lang="tr-TR" b="0" smtClean="0"/>
              <a:pPr/>
              <a:t>12</a:t>
            </a:fld>
            <a:endParaRPr lang="tr-TR" b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A7A3BB3-D31D-438C-99CB-D32B74B0B8D1}" type="slidenum">
              <a:rPr lang="tr-TR" b="0" smtClean="0"/>
              <a:pPr/>
              <a:t>13</a:t>
            </a:fld>
            <a:endParaRPr lang="tr-TR" b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722F510-9ABE-4CC8-9295-B40C61F4EFFA}" type="slidenum">
              <a:rPr lang="tr-TR" sz="1200" b="0"/>
              <a:pPr algn="r" eaLnBrk="1" hangingPunct="1"/>
              <a:t>14</a:t>
            </a:fld>
            <a:endParaRPr lang="tr-TR" sz="1200" b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8A4DB00-E04C-47DF-9360-8209D010D1E9}" type="slidenum">
              <a:rPr lang="tr-TR" sz="1200" b="0"/>
              <a:pPr algn="r" eaLnBrk="1" hangingPunct="1"/>
              <a:t>15</a:t>
            </a:fld>
            <a:endParaRPr lang="tr-TR" sz="1200" b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D92F400-640D-4846-A17B-FD48483D202E}" type="slidenum">
              <a:rPr lang="tr-TR" sz="1200" b="0"/>
              <a:pPr algn="r" eaLnBrk="1" hangingPunct="1"/>
              <a:t>16</a:t>
            </a:fld>
            <a:endParaRPr lang="tr-TR" sz="1200" b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108934-0E84-4502-B511-FD63A4AA382E}" type="slidenum">
              <a:rPr lang="tr-TR" b="0" smtClean="0"/>
              <a:pPr/>
              <a:t>17</a:t>
            </a:fld>
            <a:endParaRPr lang="tr-TR" b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C36C6D6-EC7F-4F1F-9895-50315D57E9FF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416AA-5A39-4A70-AF0D-F567CE12013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82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732D4-EA3A-48FD-B18A-D097F74E7D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472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4B6F2-4DF5-4E1D-9F7B-9AB9C3ED7FF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759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7FE3-8B5F-4979-8865-FBF6CBA5CD2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448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0C72E-6CB2-4B78-9FC2-BDBA2B67BD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5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203AD-AE1B-4D21-98BB-F71144F784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39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11AA6-9B58-4963-A685-26041021AD6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138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2EA5C-2155-4B65-8F45-BED954C2C0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15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AAFC3-9F9A-49A8-B4E8-1BC09DA59B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25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63D91-E819-4B19-AE8D-637B498518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141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64B82-E93C-47EA-BCE5-12ADA91F643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711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17B8AC6B-1EBD-43CD-B0CB-33F9FB7AEE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2"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Picture 5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"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Picture 5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4" name="Photo Editor Fotoğrafı" r:id="rId17" imgW="1276190" imgH="1190476" progId="">
                  <p:embed/>
                </p:oleObj>
              </mc:Choice>
              <mc:Fallback>
                <p:oleObj name="Photo Editor Fotoğrafı" r:id="rId17" imgW="1276190" imgH="1190476" progId="">
                  <p:embed/>
                  <p:pic>
                    <p:nvPicPr>
                      <p:cNvPr id="0" name="Picture 5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5"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Picture 5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58775" y="1557338"/>
            <a:ext cx="849630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r>
              <a:rPr lang="tr-TR" sz="4400" b="0" dirty="0">
                <a:solidFill>
                  <a:srgbClr val="FF0000"/>
                </a:solidFill>
                <a:latin typeface="Verdana" pitchFamily="34" charset="0"/>
              </a:rPr>
              <a:t> I</a:t>
            </a:r>
          </a:p>
          <a:p>
            <a:pPr algn="ctr" eaLnBrk="1" hangingPunct="1">
              <a:spcBef>
                <a:spcPct val="50000"/>
              </a:spcBef>
            </a:pP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	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2" name="Resim 1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8414A5F3-182C-6DAE-871F-3216735DC0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888" y="361478"/>
            <a:ext cx="1599396" cy="1599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881" y="314326"/>
            <a:ext cx="8229600" cy="503969"/>
          </a:xfrm>
        </p:spPr>
        <p:txBody>
          <a:bodyPr/>
          <a:lstStyle/>
          <a:p>
            <a:pPr eaLnBrk="1" hangingPunct="1"/>
            <a:r>
              <a:rPr lang="tr-TR" sz="3400" b="1" dirty="0">
                <a:solidFill>
                  <a:srgbClr val="FF0000"/>
                </a:solidFill>
              </a:rPr>
              <a:t>İKİ BOYUTLU DİZİLER (MATRİSLER)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72715"/>
            <a:ext cx="3348075" cy="30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72716"/>
            <a:ext cx="3276364" cy="352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4077072"/>
            <a:ext cx="3168352" cy="236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5004048" y="4657470"/>
            <a:ext cx="34203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İki boyutlu dizi (matris) denildiğinde aklınıza kare bulmaca veya satranç tahtası gelmelidir.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628" y="296863"/>
            <a:ext cx="7668852" cy="1219161"/>
          </a:xfrm>
        </p:spPr>
        <p:txBody>
          <a:bodyPr/>
          <a:lstStyle/>
          <a:p>
            <a:pPr eaLnBrk="1" hangingPunct="1"/>
            <a:r>
              <a:rPr lang="tr-TR" sz="3400" b="1" dirty="0">
                <a:solidFill>
                  <a:srgbClr val="FF0000"/>
                </a:solidFill>
              </a:rPr>
              <a:t>MATLAB’DE İKİ BOYUTLU DİZİLER (MATRİSLER) VE size Fonksiyonu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685924"/>
            <a:ext cx="4320672" cy="45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85925"/>
            <a:ext cx="3673784" cy="368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74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628" y="296863"/>
            <a:ext cx="7668852" cy="1219161"/>
          </a:xfrm>
        </p:spPr>
        <p:txBody>
          <a:bodyPr/>
          <a:lstStyle/>
          <a:p>
            <a:pPr eaLnBrk="1" hangingPunct="1"/>
            <a:r>
              <a:rPr lang="tr-TR" sz="3400" b="1" dirty="0">
                <a:solidFill>
                  <a:srgbClr val="FF0000"/>
                </a:solidFill>
              </a:rPr>
              <a:t>MATRİS ELEMANLARINA İNDİS İLE ULAŞMA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470024"/>
            <a:ext cx="4032448" cy="4976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ikdörtgen 11"/>
          <p:cNvSpPr/>
          <p:nvPr/>
        </p:nvSpPr>
        <p:spPr>
          <a:xfrm>
            <a:off x="4968044" y="2619511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Virgül ile ayrılmış iki indis kullanıldığına dikkat ediniz (satır indisi ve sütun indisi). Tek boyutlu dizilerde ise tek bir indis kullandığımızı da hatırlayınız.</a:t>
            </a:r>
          </a:p>
        </p:txBody>
      </p:sp>
    </p:spTree>
    <p:extLst>
      <p:ext uri="{BB962C8B-B14F-4D97-AF65-F5344CB8AC3E}">
        <p14:creationId xmlns:p14="http://schemas.microsoft.com/office/powerpoint/2010/main" val="370737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4" name="Text Box 10"/>
          <p:cNvSpPr txBox="1">
            <a:spLocks noChangeArrowheads="1"/>
          </p:cNvSpPr>
          <p:nvPr/>
        </p:nvSpPr>
        <p:spPr bwMode="auto">
          <a:xfrm>
            <a:off x="3864223" y="350838"/>
            <a:ext cx="1908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3600" dirty="0">
                <a:solidFill>
                  <a:srgbClr val="FF0000"/>
                </a:solidFill>
              </a:rPr>
              <a:t>İPUCU</a:t>
            </a:r>
          </a:p>
        </p:txBody>
      </p:sp>
      <p:sp>
        <p:nvSpPr>
          <p:cNvPr id="19465" name="Rectangle 3"/>
          <p:cNvSpPr txBox="1">
            <a:spLocks noChangeArrowheads="1"/>
          </p:cNvSpPr>
          <p:nvPr/>
        </p:nvSpPr>
        <p:spPr bwMode="auto">
          <a:xfrm>
            <a:off x="634244" y="1062038"/>
            <a:ext cx="8527219" cy="16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matris</a:t>
            </a:r>
            <a:r>
              <a:rPr lang="tr-TR" sz="2400" dirty="0"/>
              <a:t> içerisinde </a:t>
            </a:r>
            <a:r>
              <a:rPr lang="tr-TR" sz="2400" dirty="0">
                <a:solidFill>
                  <a:srgbClr val="FF0000"/>
                </a:solidFill>
              </a:rPr>
              <a:t>iç içe 2 </a:t>
            </a:r>
            <a:r>
              <a:rPr lang="tr-TR" sz="2400" dirty="0" err="1">
                <a:solidFill>
                  <a:srgbClr val="FF0000"/>
                </a:solidFill>
              </a:rPr>
              <a:t>for</a:t>
            </a:r>
            <a:r>
              <a:rPr lang="tr-TR" sz="2400" dirty="0">
                <a:solidFill>
                  <a:srgbClr val="FF0000"/>
                </a:solidFill>
              </a:rPr>
              <a:t> döngüsü</a:t>
            </a:r>
            <a:r>
              <a:rPr lang="tr-TR" sz="2400" dirty="0"/>
              <a:t> kullanılarak kolaylıkla gezilebilir. Dıştaki döngü (</a:t>
            </a:r>
            <a:r>
              <a:rPr lang="tr-TR" sz="2400" dirty="0">
                <a:solidFill>
                  <a:srgbClr val="FF0000"/>
                </a:solidFill>
              </a:rPr>
              <a:t>i</a:t>
            </a:r>
            <a:r>
              <a:rPr lang="tr-TR" sz="2400" dirty="0"/>
              <a:t> ile kontrol edilen döngü) satır indislerini ve içteki döngü (</a:t>
            </a:r>
            <a:r>
              <a:rPr lang="tr-TR" sz="2400" dirty="0">
                <a:solidFill>
                  <a:srgbClr val="FF0000"/>
                </a:solidFill>
              </a:rPr>
              <a:t>j</a:t>
            </a:r>
            <a:r>
              <a:rPr lang="tr-TR" sz="2400" dirty="0"/>
              <a:t> ile kontrol edilen döngü) sütun indislerini temsil amacıyla kullanılabilir.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endParaRPr lang="tr-TR" sz="2400" dirty="0"/>
          </a:p>
        </p:txBody>
      </p:sp>
      <p:sp>
        <p:nvSpPr>
          <p:cNvPr id="2" name="Dikdörtgen 1"/>
          <p:cNvSpPr/>
          <p:nvPr/>
        </p:nvSpPr>
        <p:spPr>
          <a:xfrm>
            <a:off x="820552" y="3032956"/>
            <a:ext cx="5194212" cy="304698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tr-TR" sz="2400" dirty="0"/>
              <a:t>[</a:t>
            </a:r>
            <a:r>
              <a:rPr lang="tr-TR" sz="2400" dirty="0" err="1"/>
              <a:t>satirSayisi</a:t>
            </a:r>
            <a:r>
              <a:rPr lang="tr-TR" sz="2400" dirty="0"/>
              <a:t> </a:t>
            </a:r>
            <a:r>
              <a:rPr lang="tr-TR" sz="2400" dirty="0" err="1"/>
              <a:t>sutunSayisi</a:t>
            </a:r>
            <a:r>
              <a:rPr lang="tr-TR" sz="2400" dirty="0"/>
              <a:t>]=</a:t>
            </a:r>
            <a:r>
              <a:rPr lang="tr-TR" sz="2400" dirty="0">
                <a:solidFill>
                  <a:srgbClr val="FF0000"/>
                </a:solidFill>
              </a:rPr>
              <a:t>size</a:t>
            </a:r>
            <a:r>
              <a:rPr lang="tr-TR" sz="2400" dirty="0"/>
              <a:t>(M);</a:t>
            </a:r>
          </a:p>
          <a:p>
            <a:r>
              <a:rPr lang="tr-TR" sz="2400" dirty="0"/>
              <a:t>toplam=0;</a:t>
            </a:r>
          </a:p>
          <a:p>
            <a:r>
              <a:rPr lang="tr-TR" sz="2400" dirty="0" err="1">
                <a:solidFill>
                  <a:srgbClr val="FF0000"/>
                </a:solidFill>
              </a:rPr>
              <a:t>for</a:t>
            </a:r>
            <a:r>
              <a:rPr lang="tr-TR" sz="2400" dirty="0">
                <a:solidFill>
                  <a:srgbClr val="FF0000"/>
                </a:solidFill>
              </a:rPr>
              <a:t> i</a:t>
            </a:r>
            <a:r>
              <a:rPr lang="tr-TR" sz="2400" dirty="0"/>
              <a:t>=1:satirSayisi</a:t>
            </a:r>
          </a:p>
          <a:p>
            <a:r>
              <a:rPr lang="tr-TR" sz="2400" dirty="0"/>
              <a:t>    </a:t>
            </a:r>
            <a:r>
              <a:rPr lang="tr-TR" sz="2400" dirty="0" err="1">
                <a:solidFill>
                  <a:srgbClr val="FF0000"/>
                </a:solidFill>
              </a:rPr>
              <a:t>for</a:t>
            </a:r>
            <a:r>
              <a:rPr lang="tr-TR" sz="2400" dirty="0">
                <a:solidFill>
                  <a:srgbClr val="FF0000"/>
                </a:solidFill>
              </a:rPr>
              <a:t> j</a:t>
            </a:r>
            <a:r>
              <a:rPr lang="tr-TR" sz="2400" dirty="0"/>
              <a:t>=1:sutunSayisi</a:t>
            </a:r>
          </a:p>
          <a:p>
            <a:r>
              <a:rPr lang="tr-TR" sz="2400" dirty="0"/>
              <a:t>        toplam=</a:t>
            </a:r>
            <a:r>
              <a:rPr lang="tr-TR" sz="2400" dirty="0" err="1"/>
              <a:t>toplam+M</a:t>
            </a:r>
            <a:r>
              <a:rPr lang="tr-TR" sz="2400" dirty="0"/>
              <a:t>(</a:t>
            </a:r>
            <a:r>
              <a:rPr lang="tr-TR" sz="2400" dirty="0" err="1"/>
              <a:t>i,j</a:t>
            </a:r>
            <a:r>
              <a:rPr lang="tr-TR" sz="2400" dirty="0"/>
              <a:t>);</a:t>
            </a:r>
          </a:p>
          <a:p>
            <a:r>
              <a:rPr lang="tr-TR" sz="2400" dirty="0"/>
              <a:t>    </a:t>
            </a:r>
            <a:r>
              <a:rPr lang="tr-TR" sz="2400" dirty="0" err="1">
                <a:solidFill>
                  <a:srgbClr val="FF0000"/>
                </a:solidFill>
              </a:rPr>
              <a:t>end</a:t>
            </a:r>
            <a:endParaRPr lang="tr-TR" sz="2400" dirty="0">
              <a:solidFill>
                <a:srgbClr val="FF0000"/>
              </a:solidFill>
            </a:endParaRPr>
          </a:p>
          <a:p>
            <a:r>
              <a:rPr lang="tr-TR" sz="2400" dirty="0" err="1">
                <a:solidFill>
                  <a:srgbClr val="FF0000"/>
                </a:solidFill>
              </a:rPr>
              <a:t>end</a:t>
            </a:r>
            <a:endParaRPr lang="tr-TR" sz="2400" dirty="0">
              <a:solidFill>
                <a:srgbClr val="FF0000"/>
              </a:solidFill>
            </a:endParaRPr>
          </a:p>
          <a:p>
            <a:r>
              <a:rPr lang="tr-TR" sz="2400" dirty="0" err="1">
                <a:solidFill>
                  <a:srgbClr val="FF0000"/>
                </a:solidFill>
              </a:rPr>
              <a:t>disp</a:t>
            </a:r>
            <a:r>
              <a:rPr lang="tr-TR" sz="2400" dirty="0"/>
              <a:t>(toplam);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6552220" y="3032957"/>
            <a:ext cx="1902345" cy="900099"/>
          </a:xfrm>
          <a:prstGeom prst="wedgeRoundRectCallout">
            <a:avLst>
              <a:gd name="adj1" fmla="val -78562"/>
              <a:gd name="adj2" fmla="val 6765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Bu program ne iş yapar?</a:t>
            </a:r>
            <a:endParaRPr lang="en-US" sz="2000" dirty="0">
              <a:solidFill>
                <a:srgbClr val="7030A0"/>
              </a:solidFill>
              <a:cs typeface="Aria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1338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1511300" y="720195"/>
            <a:ext cx="6192838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en-US" sz="3400" dirty="0">
                <a:solidFill>
                  <a:srgbClr val="FF0000"/>
                </a:solidFill>
              </a:rPr>
              <a:t>MATRİSLER</a:t>
            </a:r>
            <a:r>
              <a:rPr lang="tr-TR" sz="3400" dirty="0">
                <a:solidFill>
                  <a:srgbClr val="FF0000"/>
                </a:solidFill>
              </a:rPr>
              <a:t>D</a:t>
            </a:r>
            <a:r>
              <a:rPr lang="en-US" sz="3400" dirty="0">
                <a:solidFill>
                  <a:srgbClr val="FF0000"/>
                </a:solidFill>
              </a:rPr>
              <a:t>E İŞLEMLER</a:t>
            </a:r>
            <a:endParaRPr lang="tr-TR" sz="3400" dirty="0">
              <a:solidFill>
                <a:srgbClr val="FF0000"/>
              </a:solidFill>
            </a:endParaRPr>
          </a:p>
        </p:txBody>
      </p:sp>
      <p:sp>
        <p:nvSpPr>
          <p:cNvPr id="14345" name="Text Box 14"/>
          <p:cNvSpPr txBox="1">
            <a:spLocks noChangeArrowheads="1"/>
          </p:cNvSpPr>
          <p:nvPr/>
        </p:nvSpPr>
        <p:spPr bwMode="auto">
          <a:xfrm>
            <a:off x="1249363" y="1700808"/>
            <a:ext cx="70929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000" dirty="0"/>
              <a:t>Aşağıdaki matris işlemlerini MATLAB zaten kolayca gerçekleştirmektedir. Ama bizim amacımız bu işlemleri şimdiye kadar öğrendiğimiz programlama yapıları ile kendimizin yazabilmesidir.</a:t>
            </a:r>
          </a:p>
          <a:p>
            <a:endParaRPr lang="tr-TR" sz="2000" dirty="0"/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r>
              <a:rPr lang="tr-TR" sz="2000" dirty="0"/>
              <a:t>Matrislerin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Skalerle</a:t>
            </a:r>
            <a:r>
              <a:rPr lang="en-US" sz="2000" dirty="0"/>
              <a:t> </a:t>
            </a:r>
            <a:r>
              <a:rPr lang="tr-TR" sz="2000" dirty="0"/>
              <a:t>Ç</a:t>
            </a:r>
            <a:r>
              <a:rPr lang="en-US" sz="2000" dirty="0" err="1"/>
              <a:t>arpım</a:t>
            </a:r>
            <a:r>
              <a:rPr lang="tr-TR" sz="2000" dirty="0"/>
              <a:t>ı</a:t>
            </a:r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endParaRPr lang="tr-TR" sz="2000" dirty="0"/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r>
              <a:rPr lang="en-US" sz="2000" dirty="0" err="1"/>
              <a:t>Matrislerde</a:t>
            </a:r>
            <a:r>
              <a:rPr lang="en-US" sz="2000" dirty="0"/>
              <a:t> </a:t>
            </a:r>
            <a:r>
              <a:rPr lang="tr-TR" sz="2000" dirty="0"/>
              <a:t>T</a:t>
            </a:r>
            <a:r>
              <a:rPr lang="en-US" sz="2000" dirty="0" err="1"/>
              <a:t>oplam</a:t>
            </a:r>
            <a:r>
              <a:rPr lang="tr-TR" sz="2000" dirty="0"/>
              <a:t>a ve Çıkarma</a:t>
            </a:r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endParaRPr lang="tr-TR" sz="2000" dirty="0"/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r>
              <a:rPr lang="tr-TR" sz="2000" dirty="0"/>
              <a:t>M</a:t>
            </a:r>
            <a:r>
              <a:rPr lang="en-US" sz="2000" dirty="0" err="1"/>
              <a:t>atris</a:t>
            </a:r>
            <a:r>
              <a:rPr lang="tr-TR" sz="2000" dirty="0" err="1"/>
              <a:t>lerde</a:t>
            </a:r>
            <a:r>
              <a:rPr lang="en-US" sz="2000" dirty="0"/>
              <a:t> </a:t>
            </a:r>
            <a:r>
              <a:rPr lang="tr-TR" sz="2000" dirty="0"/>
              <a:t>Ç</a:t>
            </a:r>
            <a:r>
              <a:rPr lang="en-US" sz="2000" dirty="0" err="1"/>
              <a:t>arpm</a:t>
            </a:r>
            <a:r>
              <a:rPr lang="tr-TR" sz="2000" dirty="0"/>
              <a:t>a</a:t>
            </a:r>
            <a:endParaRPr lang="en-US" sz="2000" dirty="0"/>
          </a:p>
          <a:p>
            <a:pPr lvl="1">
              <a:buClr>
                <a:srgbClr val="FF3300"/>
              </a:buClr>
              <a:buFont typeface="Wingdings" pitchFamily="2" charset="2"/>
              <a:buNone/>
            </a:pPr>
            <a:endParaRPr lang="en-US" altLang="ko-KR" sz="2000" dirty="0">
              <a:ea typeface="굴림" pitchFamily="34" charset="-127"/>
            </a:endParaRPr>
          </a:p>
          <a:p>
            <a:pPr lvl="1">
              <a:buClr>
                <a:srgbClr val="FF3300"/>
              </a:buClr>
              <a:buFont typeface="Wingdings" pitchFamily="2" charset="2"/>
              <a:buChar char="Ø"/>
            </a:pPr>
            <a:r>
              <a:rPr lang="en-US" altLang="ko-KR" sz="2000" dirty="0" err="1">
                <a:ea typeface="굴림" pitchFamily="34" charset="-127"/>
              </a:rPr>
              <a:t>Matris</a:t>
            </a:r>
            <a:r>
              <a:rPr lang="tr-TR" altLang="ko-KR" sz="2000" dirty="0" err="1"/>
              <a:t>lerin</a:t>
            </a:r>
            <a:r>
              <a:rPr lang="en-US" altLang="ko-KR" sz="2000" dirty="0">
                <a:ea typeface="굴림" pitchFamily="34" charset="-127"/>
              </a:rPr>
              <a:t> </a:t>
            </a:r>
            <a:r>
              <a:rPr lang="tr-TR" altLang="ko-KR" sz="2000" dirty="0"/>
              <a:t>T</a:t>
            </a:r>
            <a:r>
              <a:rPr lang="en-US" altLang="ko-KR" sz="2000" dirty="0" err="1">
                <a:ea typeface="굴림" pitchFamily="34" charset="-127"/>
              </a:rPr>
              <a:t>ranspozu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6779419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277144" y="400050"/>
            <a:ext cx="6589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800" dirty="0">
                <a:solidFill>
                  <a:srgbClr val="FF0000"/>
                </a:solidFill>
              </a:rPr>
              <a:t>Matrislerin Bir </a:t>
            </a:r>
            <a:r>
              <a:rPr lang="tr-TR" sz="2800" dirty="0" err="1">
                <a:solidFill>
                  <a:srgbClr val="FF0000"/>
                </a:solidFill>
              </a:rPr>
              <a:t>Skalerle</a:t>
            </a:r>
            <a:r>
              <a:rPr lang="tr-TR" sz="2800" dirty="0">
                <a:solidFill>
                  <a:srgbClr val="FF0000"/>
                </a:solidFill>
              </a:rPr>
              <a:t> Çarpımı</a:t>
            </a:r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666615" y="1116318"/>
            <a:ext cx="819664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000" dirty="0"/>
              <a:t>Kendisine parametre olarak aldığı bir </a:t>
            </a:r>
            <a:r>
              <a:rPr lang="tr-TR" sz="2000" dirty="0">
                <a:solidFill>
                  <a:srgbClr val="FF0000"/>
                </a:solidFill>
              </a:rPr>
              <a:t>M</a:t>
            </a:r>
            <a:r>
              <a:rPr lang="tr-TR" sz="2000" dirty="0"/>
              <a:t> matrisinin her bir elemanını yine kendisine parametre olarak aldığı bir </a:t>
            </a:r>
            <a:r>
              <a:rPr lang="tr-TR" sz="2000" dirty="0">
                <a:solidFill>
                  <a:srgbClr val="FF0000"/>
                </a:solidFill>
              </a:rPr>
              <a:t>k</a:t>
            </a:r>
            <a:r>
              <a:rPr lang="tr-TR" sz="2000" dirty="0"/>
              <a:t> </a:t>
            </a:r>
            <a:r>
              <a:rPr lang="tr-TR" sz="2000" dirty="0" err="1"/>
              <a:t>skaleri</a:t>
            </a:r>
            <a:r>
              <a:rPr lang="tr-TR" sz="2000" dirty="0"/>
              <a:t> ile çarpan ve elde ettiği </a:t>
            </a:r>
            <a:r>
              <a:rPr lang="tr-TR" sz="2000" dirty="0">
                <a:solidFill>
                  <a:srgbClr val="FF0000"/>
                </a:solidFill>
              </a:rPr>
              <a:t>N</a:t>
            </a:r>
            <a:r>
              <a:rPr lang="tr-TR" sz="2000" dirty="0"/>
              <a:t> matrisini geriye döndüren bir </a:t>
            </a:r>
            <a:r>
              <a:rPr lang="tr-TR" sz="2000" dirty="0">
                <a:solidFill>
                  <a:srgbClr val="FF0000"/>
                </a:solidFill>
              </a:rPr>
              <a:t>MATLAB</a:t>
            </a:r>
            <a:r>
              <a:rPr lang="tr-TR" sz="2000" dirty="0"/>
              <a:t> m-dosyası yazınız. </a:t>
            </a:r>
          </a:p>
        </p:txBody>
      </p:sp>
      <p:sp>
        <p:nvSpPr>
          <p:cNvPr id="2061" name="Rectangle 21"/>
          <p:cNvSpPr>
            <a:spLocks noChangeArrowheads="1"/>
          </p:cNvSpPr>
          <p:nvPr/>
        </p:nvSpPr>
        <p:spPr bwMode="auto">
          <a:xfrm>
            <a:off x="2171700" y="2636912"/>
            <a:ext cx="5004159" cy="313932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2200" dirty="0"/>
              <a:t>M=[1 2;3 4];</a:t>
            </a:r>
          </a:p>
          <a:p>
            <a:r>
              <a:rPr lang="tr-TR" sz="2200" dirty="0"/>
              <a:t>k=6;</a:t>
            </a:r>
          </a:p>
          <a:p>
            <a:r>
              <a:rPr lang="tr-TR" sz="2200" dirty="0"/>
              <a:t>N=[ ];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Baslangicta</a:t>
            </a:r>
            <a:r>
              <a:rPr lang="tr-TR" sz="2200" dirty="0">
                <a:solidFill>
                  <a:srgbClr val="FF0000"/>
                </a:solidFill>
              </a:rPr>
              <a:t> Bos Bir Matris</a:t>
            </a:r>
          </a:p>
          <a:p>
            <a:r>
              <a:rPr lang="tr-TR" sz="2200" dirty="0"/>
              <a:t>[</a:t>
            </a:r>
            <a:r>
              <a:rPr lang="tr-TR" sz="2200" dirty="0" err="1"/>
              <a:t>satirSayisi</a:t>
            </a:r>
            <a:r>
              <a:rPr lang="tr-TR" sz="2200" dirty="0"/>
              <a:t> </a:t>
            </a:r>
            <a:r>
              <a:rPr lang="tr-TR" sz="2200" dirty="0" err="1"/>
              <a:t>sutunSayisi</a:t>
            </a:r>
            <a:r>
              <a:rPr lang="tr-TR" sz="2200" dirty="0"/>
              <a:t>]=</a:t>
            </a:r>
            <a:r>
              <a:rPr lang="tr-TR" sz="2200" dirty="0">
                <a:solidFill>
                  <a:srgbClr val="FF0000"/>
                </a:solidFill>
              </a:rPr>
              <a:t>size</a:t>
            </a:r>
            <a:r>
              <a:rPr lang="tr-TR" sz="2200" dirty="0"/>
              <a:t>(M);</a:t>
            </a:r>
          </a:p>
          <a:p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i=1:satirSayisi</a:t>
            </a:r>
          </a:p>
          <a:p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j=1:sutunSayisi</a:t>
            </a:r>
          </a:p>
          <a:p>
            <a:r>
              <a:rPr lang="tr-TR" sz="2200" dirty="0"/>
              <a:t>		N(</a:t>
            </a:r>
            <a:r>
              <a:rPr lang="tr-TR" sz="2200" dirty="0" err="1"/>
              <a:t>i,j</a:t>
            </a:r>
            <a:r>
              <a:rPr lang="tr-TR" sz="2200" dirty="0"/>
              <a:t>)=M(</a:t>
            </a:r>
            <a:r>
              <a:rPr lang="tr-TR" sz="2200" dirty="0" err="1"/>
              <a:t>i,j</a:t>
            </a:r>
            <a:r>
              <a:rPr lang="tr-TR" sz="2200" dirty="0"/>
              <a:t>)*k;</a:t>
            </a:r>
          </a:p>
          <a:p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0460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277144" y="400050"/>
            <a:ext cx="73633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800" dirty="0">
                <a:solidFill>
                  <a:srgbClr val="FF0000"/>
                </a:solidFill>
              </a:rPr>
              <a:t>Matrislerde Toplama ve Çıkarma İşlemi</a:t>
            </a:r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731838" y="909638"/>
            <a:ext cx="81966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000" dirty="0"/>
              <a:t>Kendisine parametre olarak aldığı bir </a:t>
            </a:r>
            <a:r>
              <a:rPr lang="tr-TR" sz="2000" dirty="0">
                <a:solidFill>
                  <a:srgbClr val="FF0000"/>
                </a:solidFill>
              </a:rPr>
              <a:t>M</a:t>
            </a:r>
            <a:r>
              <a:rPr lang="tr-TR" sz="2000" dirty="0"/>
              <a:t> matrisi ile yine kendisine parametre olarak aldığı bir </a:t>
            </a:r>
            <a:r>
              <a:rPr lang="tr-TR" sz="2000" dirty="0">
                <a:solidFill>
                  <a:srgbClr val="FF0000"/>
                </a:solidFill>
              </a:rPr>
              <a:t>N</a:t>
            </a:r>
            <a:r>
              <a:rPr lang="tr-TR" sz="2000" dirty="0"/>
              <a:t> matrisini toplayarak elde ettiği </a:t>
            </a:r>
            <a:r>
              <a:rPr lang="tr-TR" sz="2000" dirty="0">
                <a:solidFill>
                  <a:srgbClr val="FF0000"/>
                </a:solidFill>
              </a:rPr>
              <a:t>T </a:t>
            </a:r>
            <a:r>
              <a:rPr lang="tr-TR" sz="2000" dirty="0"/>
              <a:t>matrisini geriye döndüren bir </a:t>
            </a:r>
            <a:r>
              <a:rPr lang="tr-TR" sz="2000" dirty="0">
                <a:solidFill>
                  <a:srgbClr val="FF0000"/>
                </a:solidFill>
              </a:rPr>
              <a:t>MATLAB </a:t>
            </a:r>
            <a:r>
              <a:rPr lang="tr-TR" sz="2000" dirty="0"/>
              <a:t>m-dosyası yazınız. </a:t>
            </a:r>
          </a:p>
        </p:txBody>
      </p:sp>
      <p:sp>
        <p:nvSpPr>
          <p:cNvPr id="2061" name="Rectangle 21"/>
          <p:cNvSpPr>
            <a:spLocks noChangeArrowheads="1"/>
          </p:cNvSpPr>
          <p:nvPr/>
        </p:nvSpPr>
        <p:spPr bwMode="auto">
          <a:xfrm>
            <a:off x="0" y="2703016"/>
            <a:ext cx="9155585" cy="415498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2200" dirty="0">
                <a:solidFill>
                  <a:srgbClr val="FF0000"/>
                </a:solidFill>
              </a:rPr>
              <a:t>M=[1 2;3 4];</a:t>
            </a:r>
          </a:p>
          <a:p>
            <a:r>
              <a:rPr lang="tr-TR" sz="2200" dirty="0">
                <a:solidFill>
                  <a:srgbClr val="FF0000"/>
                </a:solidFill>
              </a:rPr>
              <a:t>N=[5 6;7 8];</a:t>
            </a:r>
            <a:endParaRPr lang="tr-TR" sz="2200" dirty="0"/>
          </a:p>
          <a:p>
            <a:r>
              <a:rPr lang="tr-TR" sz="2200" dirty="0"/>
              <a:t>T=[ ];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Baslangicta</a:t>
            </a:r>
            <a:r>
              <a:rPr lang="tr-TR" sz="2200" dirty="0">
                <a:solidFill>
                  <a:srgbClr val="FF0000"/>
                </a:solidFill>
              </a:rPr>
              <a:t> Bos Bir Matris</a:t>
            </a:r>
          </a:p>
          <a:p>
            <a:r>
              <a:rPr lang="tr-TR" sz="2200" dirty="0"/>
              <a:t>[</a:t>
            </a:r>
            <a:r>
              <a:rPr lang="tr-TR" sz="2200" dirty="0" err="1"/>
              <a:t>satirSayisiM</a:t>
            </a:r>
            <a:r>
              <a:rPr lang="tr-TR" sz="2200" dirty="0"/>
              <a:t> </a:t>
            </a:r>
            <a:r>
              <a:rPr lang="tr-TR" sz="2200" dirty="0" err="1"/>
              <a:t>sutunSayisiM</a:t>
            </a:r>
            <a:r>
              <a:rPr lang="tr-TR" sz="2200" dirty="0"/>
              <a:t>]=</a:t>
            </a:r>
            <a:r>
              <a:rPr lang="tr-TR" sz="2200" dirty="0">
                <a:solidFill>
                  <a:srgbClr val="FF0000"/>
                </a:solidFill>
              </a:rPr>
              <a:t>size</a:t>
            </a:r>
            <a:r>
              <a:rPr lang="tr-TR" sz="2200" dirty="0"/>
              <a:t>(M);</a:t>
            </a:r>
          </a:p>
          <a:p>
            <a:r>
              <a:rPr lang="tr-TR" sz="2200" dirty="0"/>
              <a:t>[</a:t>
            </a:r>
            <a:r>
              <a:rPr lang="tr-TR" sz="2200" dirty="0" err="1"/>
              <a:t>satirSayisiN</a:t>
            </a:r>
            <a:r>
              <a:rPr lang="tr-TR" sz="2200" dirty="0"/>
              <a:t> </a:t>
            </a:r>
            <a:r>
              <a:rPr lang="tr-TR" sz="2200" dirty="0" err="1"/>
              <a:t>sutunSayisiN</a:t>
            </a:r>
            <a:r>
              <a:rPr lang="tr-TR" sz="2200" dirty="0"/>
              <a:t>]=</a:t>
            </a:r>
            <a:r>
              <a:rPr lang="tr-TR" sz="2200" dirty="0">
                <a:solidFill>
                  <a:srgbClr val="FF0000"/>
                </a:solidFill>
              </a:rPr>
              <a:t>size</a:t>
            </a:r>
            <a:r>
              <a:rPr lang="tr-TR" sz="2200" dirty="0"/>
              <a:t>(N);</a:t>
            </a:r>
          </a:p>
          <a:p>
            <a:r>
              <a:rPr lang="tr-TR" sz="2200" dirty="0" err="1">
                <a:solidFill>
                  <a:srgbClr val="FF0000"/>
                </a:solidFill>
              </a:rPr>
              <a:t>if</a:t>
            </a:r>
            <a:r>
              <a:rPr lang="tr-TR" sz="2200" dirty="0"/>
              <a:t> (</a:t>
            </a:r>
            <a:r>
              <a:rPr lang="tr-TR" sz="2200" dirty="0" err="1"/>
              <a:t>satirSayisiM</a:t>
            </a:r>
            <a:r>
              <a:rPr lang="tr-TR" sz="2200" dirty="0"/>
              <a:t>==</a:t>
            </a:r>
            <a:r>
              <a:rPr lang="tr-TR" sz="2200" dirty="0" err="1"/>
              <a:t>satirSayisiN</a:t>
            </a:r>
            <a:r>
              <a:rPr lang="tr-TR" sz="2200" dirty="0"/>
              <a:t>)&amp;&amp;(</a:t>
            </a:r>
            <a:r>
              <a:rPr lang="tr-TR" sz="2200" dirty="0" err="1"/>
              <a:t>sutunSayisiM</a:t>
            </a:r>
            <a:r>
              <a:rPr lang="tr-TR" sz="2200" dirty="0"/>
              <a:t>==</a:t>
            </a:r>
            <a:r>
              <a:rPr lang="tr-TR" sz="2200" dirty="0" err="1"/>
              <a:t>sutunSayisiN</a:t>
            </a:r>
            <a:r>
              <a:rPr lang="tr-TR" sz="2200" dirty="0"/>
              <a:t>)</a:t>
            </a:r>
          </a:p>
          <a:p>
            <a:r>
              <a:rPr lang="tr-TR" sz="2200" dirty="0">
                <a:solidFill>
                  <a:srgbClr val="FF0000"/>
                </a:solidFill>
              </a:rPr>
              <a:t>	</a:t>
            </a: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i=1:satirSayisiM</a:t>
            </a:r>
            <a:r>
              <a:rPr lang="tr-TR" sz="2200" dirty="0">
                <a:solidFill>
                  <a:srgbClr val="FF0000"/>
                </a:solidFill>
              </a:rPr>
              <a:t>%Veya </a:t>
            </a:r>
            <a:r>
              <a:rPr lang="tr-TR" sz="2200" dirty="0" err="1">
                <a:solidFill>
                  <a:srgbClr val="FF0000"/>
                </a:solidFill>
              </a:rPr>
              <a:t>satirSayisiN</a:t>
            </a:r>
            <a:endParaRPr lang="tr-TR" sz="2200" dirty="0">
              <a:solidFill>
                <a:srgbClr val="FF0000"/>
              </a:solidFill>
            </a:endParaRPr>
          </a:p>
          <a:p>
            <a:r>
              <a:rPr lang="tr-TR" sz="2200" dirty="0"/>
              <a:t>		</a:t>
            </a: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j=1:sutunSayisiM</a:t>
            </a:r>
            <a:r>
              <a:rPr lang="tr-TR" sz="2200" dirty="0">
                <a:solidFill>
                  <a:srgbClr val="FF0000"/>
                </a:solidFill>
              </a:rPr>
              <a:t>%Veya </a:t>
            </a:r>
            <a:r>
              <a:rPr lang="tr-TR" sz="2200" dirty="0" err="1">
                <a:solidFill>
                  <a:srgbClr val="FF0000"/>
                </a:solidFill>
              </a:rPr>
              <a:t>sutunSayisiN</a:t>
            </a:r>
            <a:endParaRPr lang="tr-TR" sz="2200" dirty="0">
              <a:solidFill>
                <a:srgbClr val="FF0000"/>
              </a:solidFill>
            </a:endParaRPr>
          </a:p>
          <a:p>
            <a:r>
              <a:rPr lang="tr-TR" sz="2200" dirty="0"/>
              <a:t>			T(</a:t>
            </a:r>
            <a:r>
              <a:rPr lang="tr-TR" sz="2200" dirty="0" err="1"/>
              <a:t>i,j</a:t>
            </a:r>
            <a:r>
              <a:rPr lang="tr-TR" sz="2200" dirty="0"/>
              <a:t>)=M(</a:t>
            </a:r>
            <a:r>
              <a:rPr lang="tr-TR" sz="2200" dirty="0" err="1"/>
              <a:t>i,j</a:t>
            </a:r>
            <a:r>
              <a:rPr lang="tr-TR" sz="2200" dirty="0"/>
              <a:t>)+N(</a:t>
            </a:r>
            <a:r>
              <a:rPr lang="tr-TR" sz="2200" dirty="0" err="1"/>
              <a:t>i,j</a:t>
            </a:r>
            <a:r>
              <a:rPr lang="tr-TR" sz="2200" dirty="0"/>
              <a:t>);</a:t>
            </a:r>
          </a:p>
          <a:p>
            <a:r>
              <a:rPr lang="tr-TR" sz="2200" dirty="0"/>
              <a:t>	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r>
              <a:rPr lang="tr-TR" sz="2200" dirty="0">
                <a:solidFill>
                  <a:srgbClr val="FF0000"/>
                </a:solidFill>
              </a:rPr>
              <a:t>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2915816" y="1832634"/>
            <a:ext cx="6012667" cy="1093066"/>
          </a:xfrm>
          <a:prstGeom prst="wedgeRoundRectCallout">
            <a:avLst>
              <a:gd name="adj1" fmla="val -78562"/>
              <a:gd name="adj2" fmla="val 6765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</a:rPr>
              <a:t>İki matrisin toplanabilmesi veya çıkarılabilmesi ancak ve ancak boyutlarının </a:t>
            </a:r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tr-TR" sz="2000" dirty="0">
                <a:solidFill>
                  <a:srgbClr val="7030A0"/>
                </a:solidFill>
              </a:rPr>
              <a:t>yani satır ve süt</a:t>
            </a:r>
            <a:r>
              <a:rPr lang="en-US" sz="2000" dirty="0">
                <a:solidFill>
                  <a:srgbClr val="7030A0"/>
                </a:solidFill>
              </a:rPr>
              <a:t>u</a:t>
            </a:r>
            <a:r>
              <a:rPr lang="tr-TR" sz="2000" dirty="0">
                <a:solidFill>
                  <a:srgbClr val="7030A0"/>
                </a:solidFill>
              </a:rPr>
              <a:t>n sayı</a:t>
            </a:r>
            <a:r>
              <a:rPr lang="en-US" sz="2000" dirty="0" err="1">
                <a:solidFill>
                  <a:srgbClr val="7030A0"/>
                </a:solidFill>
              </a:rPr>
              <a:t>lar</a:t>
            </a:r>
            <a:r>
              <a:rPr lang="tr-TR" sz="2000" dirty="0" err="1">
                <a:solidFill>
                  <a:srgbClr val="7030A0"/>
                </a:solidFill>
              </a:rPr>
              <a:t>ının</a:t>
            </a:r>
            <a:r>
              <a:rPr lang="en-US" sz="2000" dirty="0">
                <a:solidFill>
                  <a:srgbClr val="7030A0"/>
                </a:solidFill>
              </a:rPr>
              <a:t>)</a:t>
            </a:r>
            <a:r>
              <a:rPr lang="tr-TR" sz="2000" dirty="0">
                <a:solidFill>
                  <a:srgbClr val="7030A0"/>
                </a:solidFill>
              </a:rPr>
              <a:t> eşit olma</a:t>
            </a:r>
            <a:r>
              <a:rPr lang="en-US" sz="2000" dirty="0">
                <a:solidFill>
                  <a:srgbClr val="7030A0"/>
                </a:solidFill>
              </a:rPr>
              <a:t>s</a:t>
            </a:r>
            <a:r>
              <a:rPr lang="tr-TR" sz="2000" dirty="0">
                <a:solidFill>
                  <a:srgbClr val="7030A0"/>
                </a:solidFill>
              </a:rPr>
              <a:t>ı ile mümkündür.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54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6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2051050" y="368300"/>
            <a:ext cx="5219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Matrislerde Çarpma İşlemi</a:t>
            </a:r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792163" y="765175"/>
            <a:ext cx="360045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>
                <a:solidFill>
                  <a:srgbClr val="FF0000"/>
                </a:solidFill>
              </a:rPr>
              <a:t>A</a:t>
            </a:r>
            <a:r>
              <a:rPr lang="tr-TR" b="0"/>
              <a:t> ve </a:t>
            </a:r>
            <a:r>
              <a:rPr lang="tr-TR">
                <a:solidFill>
                  <a:srgbClr val="FF0000"/>
                </a:solidFill>
              </a:rPr>
              <a:t>B</a:t>
            </a:r>
            <a:r>
              <a:rPr lang="tr-TR" b="0"/>
              <a:t> gibi iki matrisin çarpılabilmesi için </a:t>
            </a:r>
            <a:r>
              <a:rPr lang="tr-TR">
                <a:solidFill>
                  <a:srgbClr val="FF0000"/>
                </a:solidFill>
              </a:rPr>
              <a:t>A</a:t>
            </a:r>
            <a:r>
              <a:rPr lang="tr-TR" b="0"/>
              <a:t> matrisinin </a:t>
            </a:r>
            <a:r>
              <a:rPr lang="en-US" b="0"/>
              <a:t>s</a:t>
            </a:r>
            <a:r>
              <a:rPr lang="tr-TR" b="0"/>
              <a:t>üt</a:t>
            </a:r>
            <a:r>
              <a:rPr lang="en-US" b="0"/>
              <a:t>u</a:t>
            </a:r>
            <a:r>
              <a:rPr lang="tr-TR" b="0"/>
              <a:t>n sayısının </a:t>
            </a:r>
            <a:r>
              <a:rPr lang="tr-TR">
                <a:solidFill>
                  <a:srgbClr val="FF0000"/>
                </a:solidFill>
              </a:rPr>
              <a:t>B</a:t>
            </a:r>
            <a:r>
              <a:rPr lang="tr-TR" b="0"/>
              <a:t> matrisinin satır sayısı</a:t>
            </a:r>
            <a:r>
              <a:rPr lang="en-US" b="0"/>
              <a:t>na</a:t>
            </a:r>
            <a:r>
              <a:rPr lang="tr-TR" b="0"/>
              <a:t> eşit olması gerekmektedir. </a:t>
            </a:r>
            <a:r>
              <a:rPr lang="tr-TR">
                <a:solidFill>
                  <a:srgbClr val="FF0000"/>
                </a:solidFill>
              </a:rPr>
              <a:t>A</a:t>
            </a:r>
            <a:r>
              <a:rPr lang="tr-TR" b="0"/>
              <a:t> matrisi </a:t>
            </a:r>
            <a:r>
              <a:rPr lang="tr-TR">
                <a:solidFill>
                  <a:srgbClr val="FF0000"/>
                </a:solidFill>
              </a:rPr>
              <a:t>mxn</a:t>
            </a:r>
            <a:r>
              <a:rPr lang="tr-TR" b="0"/>
              <a:t>, </a:t>
            </a:r>
            <a:r>
              <a:rPr lang="tr-TR">
                <a:solidFill>
                  <a:srgbClr val="FF0000"/>
                </a:solidFill>
              </a:rPr>
              <a:t>B</a:t>
            </a:r>
            <a:r>
              <a:rPr lang="tr-TR" b="0"/>
              <a:t> matrisi </a:t>
            </a:r>
            <a:r>
              <a:rPr lang="tr-TR">
                <a:solidFill>
                  <a:srgbClr val="FF0000"/>
                </a:solidFill>
              </a:rPr>
              <a:t>nxk</a:t>
            </a:r>
            <a:r>
              <a:rPr lang="tr-TR" b="0"/>
              <a:t> </a:t>
            </a:r>
            <a:r>
              <a:rPr lang="en-US" b="0"/>
              <a:t>ise</a:t>
            </a:r>
            <a:r>
              <a:rPr lang="tr-TR" b="0"/>
              <a:t> </a:t>
            </a:r>
            <a:r>
              <a:rPr lang="en-US" b="0"/>
              <a:t>b</a:t>
            </a:r>
            <a:r>
              <a:rPr lang="tr-TR" b="0"/>
              <a:t>u çarpma işlemi sonucunda elde edilecek </a:t>
            </a:r>
            <a:r>
              <a:rPr lang="tr-TR">
                <a:solidFill>
                  <a:srgbClr val="FF0000"/>
                </a:solidFill>
              </a:rPr>
              <a:t>C</a:t>
            </a:r>
            <a:r>
              <a:rPr lang="tr-TR" b="0"/>
              <a:t> matrisinin boyutu </a:t>
            </a:r>
            <a:r>
              <a:rPr lang="tr-TR">
                <a:solidFill>
                  <a:srgbClr val="FF0000"/>
                </a:solidFill>
              </a:rPr>
              <a:t>mxk</a:t>
            </a:r>
            <a:r>
              <a:rPr lang="tr-TR" b="0"/>
              <a:t> olacaktır.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12"/>
          <p:cNvGraphicFramePr>
            <a:graphicFrameLocks noChangeAspect="1"/>
          </p:cNvGraphicFramePr>
          <p:nvPr/>
        </p:nvGraphicFramePr>
        <p:xfrm>
          <a:off x="1116013" y="4149725"/>
          <a:ext cx="1547812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4" name="Equation" r:id="rId3" imgW="1054100" imgH="457200" progId="Equation.3">
                  <p:embed/>
                </p:oleObj>
              </mc:Choice>
              <mc:Fallback>
                <p:oleObj name="Equation" r:id="rId3" imgW="1054100" imgH="457200" progId="Equation.3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149725"/>
                        <a:ext cx="1547812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800225" y="3141663"/>
            <a:ext cx="1512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3600" b="0">
                <a:solidFill>
                  <a:schemeClr val="folHlink"/>
                </a:solidFill>
                <a:latin typeface="Comic Sans MS" pitchFamily="66" charset="0"/>
              </a:rPr>
              <a:t>Örnek</a:t>
            </a:r>
          </a:p>
        </p:txBody>
      </p:sp>
      <p:sp>
        <p:nvSpPr>
          <p:cNvPr id="4111" name="Rectangle 16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9" name="Object 15"/>
          <p:cNvGraphicFramePr>
            <a:graphicFrameLocks noChangeAspect="1"/>
          </p:cNvGraphicFramePr>
          <p:nvPr/>
        </p:nvGraphicFramePr>
        <p:xfrm>
          <a:off x="2987675" y="3897313"/>
          <a:ext cx="1095375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5" name="Equation" r:id="rId5" imgW="723586" imgH="710891" progId="Equation.3">
                  <p:embed/>
                </p:oleObj>
              </mc:Choice>
              <mc:Fallback>
                <p:oleObj name="Equation" r:id="rId5" imgW="723586" imgH="710891" progId="Equation.3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897313"/>
                        <a:ext cx="1095375" cy="1087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17"/>
          <p:cNvGraphicFramePr>
            <a:graphicFrameLocks noChangeAspect="1"/>
          </p:cNvGraphicFramePr>
          <p:nvPr/>
        </p:nvGraphicFramePr>
        <p:xfrm>
          <a:off x="1403350" y="5265738"/>
          <a:ext cx="2413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6" name="Equation" r:id="rId7" imgW="1257300" imgH="457200" progId="Equation.3">
                  <p:embed/>
                </p:oleObj>
              </mc:Choice>
              <mc:Fallback>
                <p:oleObj name="Equation" r:id="rId7" imgW="1257300" imgH="457200" progId="Equation.3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265738"/>
                        <a:ext cx="24130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21"/>
          <p:cNvSpPr txBox="1">
            <a:spLocks noChangeArrowheads="1"/>
          </p:cNvSpPr>
          <p:nvPr/>
        </p:nvSpPr>
        <p:spPr bwMode="auto">
          <a:xfrm>
            <a:off x="4791075" y="873125"/>
            <a:ext cx="3705225" cy="480131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dirty="0"/>
              <a:t>A=[1 2 1;0 3 -1];</a:t>
            </a:r>
          </a:p>
          <a:p>
            <a:r>
              <a:rPr lang="da-DK" dirty="0"/>
              <a:t>B=[1 2; 1 5;2 3];</a:t>
            </a:r>
          </a:p>
          <a:p>
            <a:r>
              <a:rPr lang="da-DK" dirty="0">
                <a:solidFill>
                  <a:srgbClr val="FF0000"/>
                </a:solidFill>
              </a:rPr>
              <a:t>if</a:t>
            </a:r>
            <a:r>
              <a:rPr lang="da-DK" dirty="0"/>
              <a:t> </a:t>
            </a:r>
            <a:r>
              <a:rPr lang="da-DK" dirty="0">
                <a:solidFill>
                  <a:srgbClr val="3333CC"/>
                </a:solidFill>
              </a:rPr>
              <a:t>size</a:t>
            </a:r>
            <a:r>
              <a:rPr lang="da-DK" dirty="0"/>
              <a:t>(A,2) ~= </a:t>
            </a:r>
            <a:r>
              <a:rPr lang="da-DK" dirty="0">
                <a:solidFill>
                  <a:srgbClr val="3333CC"/>
                </a:solidFill>
              </a:rPr>
              <a:t>size</a:t>
            </a:r>
            <a:r>
              <a:rPr lang="da-DK" dirty="0"/>
              <a:t>(B,1)</a:t>
            </a:r>
          </a:p>
          <a:p>
            <a:r>
              <a:rPr lang="da-DK" dirty="0"/>
              <a:t>    </a:t>
            </a:r>
            <a:r>
              <a:rPr lang="da-DK" dirty="0">
                <a:solidFill>
                  <a:srgbClr val="FF0000"/>
                </a:solidFill>
              </a:rPr>
              <a:t>disp</a:t>
            </a:r>
            <a:r>
              <a:rPr lang="da-DK" dirty="0"/>
              <a:t>(</a:t>
            </a:r>
            <a:r>
              <a:rPr lang="tr-TR" dirty="0"/>
              <a:t>'</a:t>
            </a:r>
            <a:r>
              <a:rPr lang="da-DK" dirty="0"/>
              <a:t>Carpim Illegal</a:t>
            </a:r>
            <a:r>
              <a:rPr lang="tr-TR" dirty="0"/>
              <a:t>'</a:t>
            </a:r>
            <a:r>
              <a:rPr lang="da-DK" dirty="0"/>
              <a:t>);</a:t>
            </a:r>
          </a:p>
          <a:p>
            <a:r>
              <a:rPr lang="da-DK" dirty="0"/>
              <a:t>    </a:t>
            </a:r>
            <a:r>
              <a:rPr lang="da-DK" dirty="0">
                <a:solidFill>
                  <a:srgbClr val="FF0000"/>
                </a:solidFill>
              </a:rPr>
              <a:t>return</a:t>
            </a:r>
            <a:r>
              <a:rPr lang="da-DK" dirty="0"/>
              <a:t>;</a:t>
            </a:r>
          </a:p>
          <a:p>
            <a:r>
              <a:rPr lang="da-DK" dirty="0">
                <a:solidFill>
                  <a:srgbClr val="FF0000"/>
                </a:solidFill>
              </a:rPr>
              <a:t>end</a:t>
            </a:r>
          </a:p>
          <a:p>
            <a:r>
              <a:rPr lang="da-DK" dirty="0"/>
              <a:t>C=</a:t>
            </a:r>
            <a:r>
              <a:rPr lang="da-DK" dirty="0">
                <a:solidFill>
                  <a:srgbClr val="FF0000"/>
                </a:solidFill>
              </a:rPr>
              <a:t>zeros</a:t>
            </a:r>
            <a:r>
              <a:rPr lang="da-DK" dirty="0"/>
              <a:t>(</a:t>
            </a:r>
            <a:r>
              <a:rPr lang="da-DK" dirty="0">
                <a:solidFill>
                  <a:schemeClr val="accent2"/>
                </a:solidFill>
              </a:rPr>
              <a:t>size</a:t>
            </a:r>
            <a:r>
              <a:rPr lang="da-DK" dirty="0"/>
              <a:t>(A,1),</a:t>
            </a:r>
            <a:r>
              <a:rPr lang="da-DK" dirty="0">
                <a:solidFill>
                  <a:schemeClr val="accent2"/>
                </a:solidFill>
              </a:rPr>
              <a:t>size</a:t>
            </a:r>
            <a:r>
              <a:rPr lang="da-DK" dirty="0"/>
              <a:t>(B,2));</a:t>
            </a:r>
          </a:p>
          <a:p>
            <a:r>
              <a:rPr lang="da-DK" dirty="0">
                <a:solidFill>
                  <a:srgbClr val="FF0000"/>
                </a:solidFill>
              </a:rPr>
              <a:t>for</a:t>
            </a:r>
            <a:r>
              <a:rPr lang="da-DK" dirty="0"/>
              <a:t> i=1:2</a:t>
            </a:r>
          </a:p>
          <a:p>
            <a:r>
              <a:rPr lang="da-DK" dirty="0"/>
              <a:t>    </a:t>
            </a:r>
            <a:r>
              <a:rPr lang="da-DK" dirty="0">
                <a:solidFill>
                  <a:srgbClr val="FF0000"/>
                </a:solidFill>
              </a:rPr>
              <a:t>for</a:t>
            </a:r>
            <a:r>
              <a:rPr lang="da-DK" dirty="0"/>
              <a:t> j=1:2</a:t>
            </a:r>
          </a:p>
          <a:p>
            <a:r>
              <a:rPr lang="da-DK" dirty="0">
                <a:solidFill>
                  <a:srgbClr val="A50021"/>
                </a:solidFill>
              </a:rPr>
              <a:t>        </a:t>
            </a:r>
            <a:r>
              <a:rPr lang="da-DK" dirty="0">
                <a:solidFill>
                  <a:srgbClr val="FF0000"/>
                </a:solidFill>
              </a:rPr>
              <a:t>for</a:t>
            </a:r>
            <a:r>
              <a:rPr lang="da-DK" dirty="0"/>
              <a:t> k=1:3</a:t>
            </a:r>
          </a:p>
          <a:p>
            <a:r>
              <a:rPr lang="da-DK" dirty="0"/>
              <a:t>             C(i,j)=C(i,j)+A(i,k)*B(k,j);</a:t>
            </a:r>
          </a:p>
          <a:p>
            <a:r>
              <a:rPr lang="da-DK" dirty="0"/>
              <a:t>        </a:t>
            </a:r>
            <a:r>
              <a:rPr lang="da-DK" dirty="0">
                <a:solidFill>
                  <a:srgbClr val="FF0000"/>
                </a:solidFill>
              </a:rPr>
              <a:t>end</a:t>
            </a:r>
          </a:p>
          <a:p>
            <a:r>
              <a:rPr lang="da-DK" dirty="0"/>
              <a:t>     </a:t>
            </a:r>
            <a:r>
              <a:rPr lang="da-DK" dirty="0">
                <a:solidFill>
                  <a:srgbClr val="FF0000"/>
                </a:solidFill>
              </a:rPr>
              <a:t>end</a:t>
            </a:r>
          </a:p>
          <a:p>
            <a:r>
              <a:rPr lang="da-DK" dirty="0">
                <a:solidFill>
                  <a:srgbClr val="FF0000"/>
                </a:solidFill>
              </a:rPr>
              <a:t>end</a:t>
            </a:r>
          </a:p>
          <a:p>
            <a:r>
              <a:rPr lang="da-DK" dirty="0">
                <a:solidFill>
                  <a:srgbClr val="FF0000"/>
                </a:solidFill>
              </a:rPr>
              <a:t>disp</a:t>
            </a:r>
            <a:r>
              <a:rPr lang="da-DK" dirty="0"/>
              <a:t>(A);</a:t>
            </a:r>
          </a:p>
          <a:p>
            <a:r>
              <a:rPr lang="da-DK" dirty="0">
                <a:solidFill>
                  <a:srgbClr val="FF0000"/>
                </a:solidFill>
              </a:rPr>
              <a:t>disp</a:t>
            </a:r>
            <a:r>
              <a:rPr lang="da-DK" dirty="0"/>
              <a:t>(B);</a:t>
            </a:r>
          </a:p>
          <a:p>
            <a:r>
              <a:rPr lang="da-DK" dirty="0">
                <a:solidFill>
                  <a:srgbClr val="FF0000"/>
                </a:solidFill>
              </a:rPr>
              <a:t>disp</a:t>
            </a:r>
            <a:r>
              <a:rPr lang="da-DK" dirty="0"/>
              <a:t>(C);</a:t>
            </a:r>
          </a:p>
        </p:txBody>
      </p:sp>
    </p:spTree>
    <p:extLst>
      <p:ext uri="{BB962C8B-B14F-4D97-AF65-F5344CB8AC3E}">
        <p14:creationId xmlns:p14="http://schemas.microsoft.com/office/powerpoint/2010/main" val="1584455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863600" y="1304925"/>
            <a:ext cx="518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b="0"/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847725" y="982663"/>
            <a:ext cx="7813675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 algn="just" eaLnBrk="1" hangingPunct="1"/>
            <a:r>
              <a:rPr lang="en-US">
                <a:cs typeface="Times New Roman" pitchFamily="18" charset="0"/>
              </a:rPr>
              <a:t>Transpoz, matrislerde satır ile sütunun yer değiştirmesi işlemidir. </a:t>
            </a:r>
            <a:endParaRPr lang="tr-TR">
              <a:cs typeface="Times New Roman" pitchFamily="18" charset="0"/>
            </a:endParaRPr>
          </a:p>
          <a:p>
            <a:pPr algn="just" eaLnBrk="1" hangingPunct="1"/>
            <a:r>
              <a:rPr lang="en-US">
                <a:cs typeface="Times New Roman" pitchFamily="18" charset="0"/>
              </a:rPr>
              <a:t>Yani </a:t>
            </a:r>
            <a:r>
              <a:rPr lang="en-US">
                <a:solidFill>
                  <a:srgbClr val="FF0000"/>
                </a:solidFill>
                <a:cs typeface="Times New Roman" pitchFamily="18" charset="0"/>
              </a:rPr>
              <a:t>A=2x3</a:t>
            </a:r>
            <a:r>
              <a:rPr lang="en-US">
                <a:cs typeface="Times New Roman" pitchFamily="18" charset="0"/>
              </a:rPr>
              <a:t>’l</a:t>
            </a:r>
            <a:r>
              <a:rPr lang="tr-TR">
                <a:cs typeface="Times New Roman" pitchFamily="18" charset="0"/>
              </a:rPr>
              <a:t>ü</a:t>
            </a:r>
            <a:r>
              <a:rPr lang="en-US">
                <a:cs typeface="Times New Roman" pitchFamily="18" charset="0"/>
              </a:rPr>
              <a:t>k bir matrisin transpozu alındığı zaman </a:t>
            </a:r>
            <a:r>
              <a:rPr lang="en-US">
                <a:solidFill>
                  <a:srgbClr val="FF0000"/>
                </a:solidFill>
                <a:cs typeface="Times New Roman" pitchFamily="18" charset="0"/>
              </a:rPr>
              <a:t>B=A</a:t>
            </a:r>
            <a:r>
              <a:rPr lang="en-US" baseline="30000">
                <a:solidFill>
                  <a:srgbClr val="FF0000"/>
                </a:solidFill>
                <a:cs typeface="Times New Roman" pitchFamily="18" charset="0"/>
              </a:rPr>
              <a:t>T</a:t>
            </a:r>
            <a:r>
              <a:rPr lang="en-US">
                <a:solidFill>
                  <a:srgbClr val="FF0000"/>
                </a:solidFill>
                <a:cs typeface="Times New Roman" pitchFamily="18" charset="0"/>
              </a:rPr>
              <a:t>=</a:t>
            </a:r>
            <a:r>
              <a:rPr lang="tr-TR">
                <a:solidFill>
                  <a:srgbClr val="FF0000"/>
                </a:solidFill>
                <a:cs typeface="Times New Roman" pitchFamily="18" charset="0"/>
              </a:rPr>
              <a:t>3</a:t>
            </a:r>
            <a:r>
              <a:rPr lang="en-US">
                <a:solidFill>
                  <a:srgbClr val="FF0000"/>
                </a:solidFill>
                <a:cs typeface="Times New Roman" pitchFamily="18" charset="0"/>
              </a:rPr>
              <a:t>x</a:t>
            </a:r>
            <a:r>
              <a:rPr lang="tr-TR">
                <a:solidFill>
                  <a:srgbClr val="FF0000"/>
                </a:solidFill>
                <a:cs typeface="Times New Roman" pitchFamily="18" charset="0"/>
              </a:rPr>
              <a:t>2</a:t>
            </a:r>
            <a:r>
              <a:rPr lang="en-US">
                <a:cs typeface="Times New Roman" pitchFamily="18" charset="0"/>
              </a:rPr>
              <a:t>’l</a:t>
            </a:r>
            <a:r>
              <a:rPr lang="tr-TR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k bir </a:t>
            </a:r>
          </a:p>
          <a:p>
            <a:pPr algn="just" eaLnBrk="1" hangingPunct="1"/>
            <a:r>
              <a:rPr lang="en-US">
                <a:cs typeface="Times New Roman" pitchFamily="18" charset="0"/>
              </a:rPr>
              <a:t>matris elde edilir.</a:t>
            </a:r>
            <a:endParaRPr lang="tr-TR"/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2195513" y="512763"/>
            <a:ext cx="5219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Matrislerde </a:t>
            </a:r>
            <a:r>
              <a:rPr lang="en-US" sz="2400">
                <a:solidFill>
                  <a:srgbClr val="FF0000"/>
                </a:solidFill>
              </a:rPr>
              <a:t>Transpoz</a:t>
            </a:r>
            <a:r>
              <a:rPr lang="tr-TR" sz="2400">
                <a:solidFill>
                  <a:srgbClr val="FF0000"/>
                </a:solidFill>
              </a:rPr>
              <a:t> İşlemi</a:t>
            </a:r>
          </a:p>
        </p:txBody>
      </p:sp>
      <p:sp>
        <p:nvSpPr>
          <p:cNvPr id="15371" name="Rectangle 12"/>
          <p:cNvSpPr>
            <a:spLocks noChangeArrowheads="1"/>
          </p:cNvSpPr>
          <p:nvPr/>
        </p:nvSpPr>
        <p:spPr bwMode="auto">
          <a:xfrm>
            <a:off x="993775" y="1931988"/>
            <a:ext cx="3468688" cy="409342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da-DK" sz="2000" dirty="0"/>
              <a:t>A=[1 3 0; 4  2 -3];</a:t>
            </a:r>
          </a:p>
          <a:p>
            <a:pPr>
              <a:lnSpc>
                <a:spcPct val="130000"/>
              </a:lnSpc>
            </a:pPr>
            <a:r>
              <a:rPr lang="da-DK" sz="2000" dirty="0"/>
              <a:t>B=[ ];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3333CC"/>
                </a:solidFill>
              </a:rPr>
              <a:t>[m n]=</a:t>
            </a:r>
            <a:r>
              <a:rPr lang="da-DK" sz="2000" dirty="0">
                <a:solidFill>
                  <a:srgbClr val="FF0000"/>
                </a:solidFill>
              </a:rPr>
              <a:t>size</a:t>
            </a:r>
            <a:r>
              <a:rPr lang="da-DK" sz="2000" dirty="0">
                <a:solidFill>
                  <a:srgbClr val="3333CC"/>
                </a:solidFill>
              </a:rPr>
              <a:t>(A);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FF0000"/>
                </a:solidFill>
              </a:rPr>
              <a:t>for</a:t>
            </a:r>
            <a:r>
              <a:rPr lang="da-DK" sz="2000" dirty="0">
                <a:solidFill>
                  <a:srgbClr val="3333CC"/>
                </a:solidFill>
              </a:rPr>
              <a:t> </a:t>
            </a:r>
            <a:r>
              <a:rPr lang="da-DK" sz="2000" dirty="0"/>
              <a:t>i=1:n</a:t>
            </a:r>
            <a:r>
              <a:rPr lang="en-US" sz="2000" dirty="0">
                <a:solidFill>
                  <a:schemeClr val="hlink"/>
                </a:solidFill>
              </a:rPr>
              <a:t>     </a:t>
            </a:r>
            <a:r>
              <a:rPr lang="en-US" sz="2000" dirty="0">
                <a:solidFill>
                  <a:srgbClr val="FF0000"/>
                </a:solidFill>
              </a:rPr>
              <a:t>%</a:t>
            </a:r>
            <a:r>
              <a:rPr lang="en-US" sz="2000" dirty="0" err="1">
                <a:solidFill>
                  <a:srgbClr val="FF0000"/>
                </a:solidFill>
              </a:rPr>
              <a:t>A’nin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tr-TR" sz="2000" dirty="0">
                <a:solidFill>
                  <a:srgbClr val="FF0000"/>
                </a:solidFill>
              </a:rPr>
              <a:t>S</a:t>
            </a:r>
            <a:r>
              <a:rPr lang="en-US" sz="2000" dirty="0" err="1">
                <a:solidFill>
                  <a:srgbClr val="FF0000"/>
                </a:solidFill>
              </a:rPr>
              <a:t>utunu</a:t>
            </a:r>
            <a:endParaRPr lang="da-DK" sz="20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3333CC"/>
                </a:solidFill>
              </a:rPr>
              <a:t>    </a:t>
            </a:r>
            <a:r>
              <a:rPr lang="da-DK" sz="2000" dirty="0">
                <a:solidFill>
                  <a:srgbClr val="FF0000"/>
                </a:solidFill>
              </a:rPr>
              <a:t>for</a:t>
            </a:r>
            <a:r>
              <a:rPr lang="da-DK" sz="2000" dirty="0">
                <a:solidFill>
                  <a:srgbClr val="3333CC"/>
                </a:solidFill>
              </a:rPr>
              <a:t> </a:t>
            </a:r>
            <a:r>
              <a:rPr lang="da-DK" sz="2000" dirty="0"/>
              <a:t>j=1:m</a:t>
            </a:r>
            <a:r>
              <a:rPr lang="da-DK" sz="2000" dirty="0">
                <a:solidFill>
                  <a:srgbClr val="3333CC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%</a:t>
            </a:r>
            <a:r>
              <a:rPr lang="en-US" sz="2000" dirty="0" err="1">
                <a:solidFill>
                  <a:srgbClr val="FF0000"/>
                </a:solidFill>
              </a:rPr>
              <a:t>A’nin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tr-TR" sz="2000" dirty="0">
                <a:solidFill>
                  <a:srgbClr val="FF0000"/>
                </a:solidFill>
              </a:rPr>
              <a:t>S</a:t>
            </a:r>
            <a:r>
              <a:rPr lang="en-US" sz="2000" dirty="0" err="1">
                <a:solidFill>
                  <a:srgbClr val="FF0000"/>
                </a:solidFill>
              </a:rPr>
              <a:t>atiri</a:t>
            </a:r>
            <a:endParaRPr lang="da-DK" sz="20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3333CC"/>
                </a:solidFill>
              </a:rPr>
              <a:t>	</a:t>
            </a:r>
            <a:r>
              <a:rPr lang="da-DK" sz="2000" dirty="0"/>
              <a:t>B(i,j)=A(j,i);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3333CC"/>
                </a:solidFill>
              </a:rPr>
              <a:t>    </a:t>
            </a:r>
            <a:r>
              <a:rPr lang="da-DK" sz="2000" dirty="0">
                <a:solidFill>
                  <a:srgbClr val="FF0000"/>
                </a:solidFill>
              </a:rPr>
              <a:t>end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FF0000"/>
                </a:solidFill>
              </a:rPr>
              <a:t>end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FF0000"/>
                </a:solidFill>
              </a:rPr>
              <a:t>disp</a:t>
            </a:r>
            <a:r>
              <a:rPr lang="da-DK" sz="2000" dirty="0"/>
              <a:t>(A);</a:t>
            </a:r>
          </a:p>
          <a:p>
            <a:pPr>
              <a:lnSpc>
                <a:spcPct val="130000"/>
              </a:lnSpc>
            </a:pPr>
            <a:r>
              <a:rPr lang="da-DK" sz="2000" dirty="0">
                <a:solidFill>
                  <a:srgbClr val="FF0000"/>
                </a:solidFill>
              </a:rPr>
              <a:t>disp</a:t>
            </a:r>
            <a:r>
              <a:rPr lang="da-DK" sz="2000" dirty="0"/>
              <a:t>(B);</a:t>
            </a:r>
            <a:endParaRPr lang="tr-TR" sz="2000" dirty="0"/>
          </a:p>
        </p:txBody>
      </p:sp>
      <p:sp>
        <p:nvSpPr>
          <p:cNvPr id="15372" name="Rectangle 13"/>
          <p:cNvSpPr>
            <a:spLocks noChangeArrowheads="1"/>
          </p:cNvSpPr>
          <p:nvPr/>
        </p:nvSpPr>
        <p:spPr bwMode="auto">
          <a:xfrm>
            <a:off x="4535488" y="2241550"/>
            <a:ext cx="1800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/>
              <a:t>A =</a:t>
            </a:r>
          </a:p>
          <a:p>
            <a:endParaRPr lang="pt-BR"/>
          </a:p>
          <a:p>
            <a:r>
              <a:rPr lang="pt-BR"/>
              <a:t>     1     3     0</a:t>
            </a:r>
          </a:p>
          <a:p>
            <a:r>
              <a:rPr lang="pt-BR"/>
              <a:t>     4     2    -3</a:t>
            </a:r>
            <a:endParaRPr lang="tr-TR"/>
          </a:p>
        </p:txBody>
      </p:sp>
      <p:sp>
        <p:nvSpPr>
          <p:cNvPr id="15373" name="Rectangle 14"/>
          <p:cNvSpPr>
            <a:spLocks noChangeArrowheads="1"/>
          </p:cNvSpPr>
          <p:nvPr/>
        </p:nvSpPr>
        <p:spPr bwMode="auto">
          <a:xfrm>
            <a:off x="6948488" y="2097088"/>
            <a:ext cx="1223962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r-TR"/>
              <a:t>B =</a:t>
            </a:r>
            <a:r>
              <a:rPr lang="en-US"/>
              <a:t>A</a:t>
            </a:r>
            <a:r>
              <a:rPr lang="en-US" baseline="30000"/>
              <a:t>T</a:t>
            </a:r>
            <a:endParaRPr lang="tr-TR" baseline="30000"/>
          </a:p>
          <a:p>
            <a:endParaRPr lang="tr-TR"/>
          </a:p>
          <a:p>
            <a:r>
              <a:rPr lang="tr-TR"/>
              <a:t>     1     4</a:t>
            </a:r>
          </a:p>
          <a:p>
            <a:r>
              <a:rPr lang="tr-TR"/>
              <a:t>     3     2</a:t>
            </a:r>
          </a:p>
          <a:p>
            <a:r>
              <a:rPr lang="tr-TR"/>
              <a:t>     0    -3</a:t>
            </a:r>
          </a:p>
        </p:txBody>
      </p:sp>
      <p:sp>
        <p:nvSpPr>
          <p:cNvPr id="15374" name="Text Box 15"/>
          <p:cNvSpPr txBox="1">
            <a:spLocks noChangeArrowheads="1"/>
          </p:cNvSpPr>
          <p:nvPr/>
        </p:nvSpPr>
        <p:spPr bwMode="auto">
          <a:xfrm>
            <a:off x="4643438" y="3917950"/>
            <a:ext cx="4102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Komut sat</a:t>
            </a:r>
            <a:r>
              <a:rPr lang="tr-TR"/>
              <a:t>ırında </a:t>
            </a:r>
            <a:r>
              <a:rPr lang="en-US"/>
              <a:t> </a:t>
            </a:r>
            <a:r>
              <a:rPr lang="en-US" sz="2800">
                <a:solidFill>
                  <a:srgbClr val="FF0000"/>
                </a:solidFill>
              </a:rPr>
              <a:t>A</a:t>
            </a:r>
            <a:r>
              <a:rPr lang="tr-TR" sz="2800">
                <a:solidFill>
                  <a:srgbClr val="FF0000"/>
                </a:solidFill>
              </a:rPr>
              <a:t>'</a:t>
            </a:r>
            <a:r>
              <a:rPr lang="en-US"/>
              <a:t>  </a:t>
            </a:r>
            <a:r>
              <a:rPr lang="tr-TR"/>
              <a:t>yı test </a:t>
            </a:r>
            <a:r>
              <a:rPr lang="en-US"/>
              <a:t>ediniz.</a:t>
            </a:r>
            <a:r>
              <a:rPr lang="tr-TR"/>
              <a:t> </a:t>
            </a:r>
            <a:endParaRPr lang="en-US"/>
          </a:p>
          <a:p>
            <a:r>
              <a:rPr lang="tr-TR"/>
              <a:t>Hangi metod daha kolay </a:t>
            </a:r>
            <a:r>
              <a:rPr lang="en-US"/>
              <a:t>? </a:t>
            </a:r>
            <a:r>
              <a:rPr lang="en-US" sz="2400">
                <a:solidFill>
                  <a:srgbClr val="FF3300"/>
                </a:solidFill>
                <a:sym typeface="Wingdings" pitchFamily="2" charset="2"/>
              </a:rPr>
              <a:t></a:t>
            </a:r>
            <a:endParaRPr lang="en-US" sz="240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57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39749" y="758826"/>
            <a:ext cx="86042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3600" dirty="0">
                <a:solidFill>
                  <a:srgbClr val="FF0000"/>
                </a:solidFill>
              </a:rPr>
              <a:t>BİR KARE MATRİSİN ANA KÖŞEGENİ (Kuzey Batı – Güney Doğu Köşegeni)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2764756" y="3514198"/>
                <a:ext cx="3743012" cy="13718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/>
                        </a:rPr>
                        <m:t>𝑴</m:t>
                      </m:r>
                      <m:r>
                        <a:rPr lang="tr-TR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𝟏𝟓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𝟐𝟕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𝟕𝟖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𝟏𝟔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𝟕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𝟏𝟐𝟑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b="1" i="1" smtClean="0">
                                    <a:latin typeface="Cambria Math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𝟐𝟓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𝟓𝟖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𝟓𝟔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𝟔𝟓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𝟏𝟏𝟐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756" y="3514198"/>
                <a:ext cx="3743012" cy="137185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 rot="1495395">
            <a:off x="3226914" y="4038697"/>
            <a:ext cx="3479688" cy="3534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Sol Ayraç 5"/>
          <p:cNvSpPr/>
          <p:nvPr/>
        </p:nvSpPr>
        <p:spPr bwMode="auto">
          <a:xfrm>
            <a:off x="2380680" y="3514198"/>
            <a:ext cx="384076" cy="1371850"/>
          </a:xfrm>
          <a:prstGeom prst="lef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Sağ Ayraç 6"/>
          <p:cNvSpPr/>
          <p:nvPr/>
        </p:nvSpPr>
        <p:spPr bwMode="auto">
          <a:xfrm rot="16200000">
            <a:off x="4688653" y="1681481"/>
            <a:ext cx="408062" cy="2872935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748730" y="3892280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Dış Döngü </a:t>
            </a:r>
          </a:p>
          <a:p>
            <a:r>
              <a:rPr lang="tr-TR" dirty="0"/>
              <a:t>Değişkeni (i)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4114266" y="2171430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İç Döngü </a:t>
            </a:r>
          </a:p>
          <a:p>
            <a:r>
              <a:rPr lang="tr-TR" dirty="0"/>
              <a:t>Değişkeni (j)</a:t>
            </a: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731838" y="2025650"/>
            <a:ext cx="2771820" cy="791282"/>
          </a:xfrm>
          <a:prstGeom prst="wedgeRoundRectCallout">
            <a:avLst>
              <a:gd name="adj1" fmla="val 45934"/>
              <a:gd name="adj2" fmla="val 12863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Köşegen Üzerindeki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(i==j)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5944518" y="2039144"/>
            <a:ext cx="3019969" cy="798573"/>
          </a:xfrm>
          <a:prstGeom prst="wedgeRoundRectCallout">
            <a:avLst>
              <a:gd name="adj1" fmla="val -54075"/>
              <a:gd name="adj2" fmla="val 16254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Üst Üçgen Bölgedeki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(j&gt;i)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  <p:sp>
        <p:nvSpPr>
          <p:cNvPr id="24" name="AutoShape 11"/>
          <p:cNvSpPr>
            <a:spLocks noChangeArrowheads="1"/>
          </p:cNvSpPr>
          <p:nvPr/>
        </p:nvSpPr>
        <p:spPr bwMode="auto">
          <a:xfrm>
            <a:off x="1527148" y="5530192"/>
            <a:ext cx="3019969" cy="798573"/>
          </a:xfrm>
          <a:prstGeom prst="wedgeRoundRectCallout">
            <a:avLst>
              <a:gd name="adj1" fmla="val 59049"/>
              <a:gd name="adj2" fmla="val -155518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Alt Üçgen Bölgedeki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(i&gt;j)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8290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39749" y="758826"/>
            <a:ext cx="860424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3400" dirty="0">
                <a:solidFill>
                  <a:srgbClr val="FF0000"/>
                </a:solidFill>
              </a:rPr>
              <a:t>BİR KARE MATRİSİN İKİNCİL KÖŞEGENİ </a:t>
            </a:r>
            <a:r>
              <a:rPr lang="tr-TR" sz="3600" dirty="0">
                <a:solidFill>
                  <a:srgbClr val="FF0000"/>
                </a:solidFill>
              </a:rPr>
              <a:t>(Kuzey Doğu – Güney Batı Köşegeni)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2764756" y="3514198"/>
                <a:ext cx="3743012" cy="13718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/>
                        </a:rPr>
                        <m:t>𝑴</m:t>
                      </m:r>
                      <m:r>
                        <a:rPr lang="tr-TR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𝟏𝟓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𝟐𝟕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𝟕𝟖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𝟏𝟔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𝟕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𝟏𝟐𝟑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b="1" i="1" smtClean="0">
                                    <a:latin typeface="Cambria Math"/>
                                  </a:rPr>
                                  <m:t>𝟗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𝟐𝟓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𝟓𝟖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𝟑𝟒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𝟒𝟐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𝟓𝟔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𝟔𝟓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/>
                                  </a:rPr>
                                  <m:t>𝟏𝟏𝟐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𝟐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𝟖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756" y="3514198"/>
                <a:ext cx="3743012" cy="137185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 rot="9392920">
            <a:off x="3226914" y="4038697"/>
            <a:ext cx="3479688" cy="3534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Sol Ayraç 5"/>
          <p:cNvSpPr/>
          <p:nvPr/>
        </p:nvSpPr>
        <p:spPr bwMode="auto">
          <a:xfrm>
            <a:off x="2380680" y="3514198"/>
            <a:ext cx="384076" cy="1371850"/>
          </a:xfrm>
          <a:prstGeom prst="lef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Sağ Ayraç 6"/>
          <p:cNvSpPr/>
          <p:nvPr/>
        </p:nvSpPr>
        <p:spPr bwMode="auto">
          <a:xfrm rot="16200000">
            <a:off x="4688653" y="1681481"/>
            <a:ext cx="408062" cy="2872935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748730" y="3892280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Dış Döngü </a:t>
            </a:r>
          </a:p>
          <a:p>
            <a:r>
              <a:rPr lang="tr-TR" dirty="0"/>
              <a:t>Değişkeni (i)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4114266" y="2171430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İç Döngü </a:t>
            </a:r>
          </a:p>
          <a:p>
            <a:r>
              <a:rPr lang="tr-TR" dirty="0"/>
              <a:t>Değişkeni (j)</a:t>
            </a: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5904148" y="2025650"/>
            <a:ext cx="2939191" cy="791282"/>
          </a:xfrm>
          <a:prstGeom prst="wedgeRoundRectCallout">
            <a:avLst>
              <a:gd name="adj1" fmla="val -28120"/>
              <a:gd name="adj2" fmla="val 13505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Köşegen Üzerindeki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</a:t>
            </a:r>
            <a:r>
              <a:rPr lang="tr-TR" sz="2000" dirty="0" err="1">
                <a:solidFill>
                  <a:srgbClr val="FF0000"/>
                </a:solidFill>
                <a:cs typeface="Arial" charset="0"/>
              </a:rPr>
              <a:t>i+j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)==(n+1)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870695" y="2025650"/>
            <a:ext cx="3019969" cy="798573"/>
          </a:xfrm>
          <a:prstGeom prst="wedgeRoundRectCallout">
            <a:avLst>
              <a:gd name="adj1" fmla="val 53161"/>
              <a:gd name="adj2" fmla="val 148236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Üst Üçgen Bölgedeki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</a:t>
            </a:r>
            <a:r>
              <a:rPr lang="tr-TR" sz="2000" dirty="0" err="1">
                <a:solidFill>
                  <a:srgbClr val="FF0000"/>
                </a:solidFill>
                <a:cs typeface="Arial" charset="0"/>
              </a:rPr>
              <a:t>i+j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)&lt;(n+1)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  <p:sp>
        <p:nvSpPr>
          <p:cNvPr id="24" name="AutoShape 11"/>
          <p:cNvSpPr>
            <a:spLocks noChangeArrowheads="1"/>
          </p:cNvSpPr>
          <p:nvPr/>
        </p:nvSpPr>
        <p:spPr bwMode="auto">
          <a:xfrm>
            <a:off x="4161117" y="5530192"/>
            <a:ext cx="3019969" cy="798573"/>
          </a:xfrm>
          <a:prstGeom prst="wedgeRoundRectCallout">
            <a:avLst>
              <a:gd name="adj1" fmla="val -11180"/>
              <a:gd name="adj2" fmla="val -16028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Alt Üçgen Bölgedeki Elemanlar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</a:t>
            </a:r>
            <a:r>
              <a:rPr lang="tr-TR" sz="2000" dirty="0" err="1">
                <a:solidFill>
                  <a:srgbClr val="FF0000"/>
                </a:solidFill>
                <a:cs typeface="Arial" charset="0"/>
              </a:rPr>
              <a:t>i+j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)&gt;(n+1)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4673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1116013" y="512763"/>
            <a:ext cx="74168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0000"/>
                </a:solidFill>
              </a:rPr>
              <a:t>UYGULAMA</a:t>
            </a:r>
            <a:endParaRPr lang="tr-TR" sz="3600" dirty="0">
              <a:solidFill>
                <a:srgbClr val="FF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tr-TR" sz="2000" dirty="0"/>
              <a:t>Kendisine parametre olarak aldığı bir M kare matrisinin ana köşegeni üzerindeki elemanlarının aritmetik ortalamasını bularak geriye döndüren bir MATLAB programı yazınız. (İç içe 2 </a:t>
            </a:r>
            <a:r>
              <a:rPr lang="tr-TR" sz="2000" dirty="0" err="1"/>
              <a:t>for</a:t>
            </a:r>
            <a:r>
              <a:rPr lang="tr-TR" sz="2000" dirty="0"/>
              <a:t> döngüsüne ihtiyaç duyulur mu? Tek </a:t>
            </a:r>
            <a:r>
              <a:rPr lang="tr-TR" sz="2000" dirty="0" err="1"/>
              <a:t>for</a:t>
            </a:r>
            <a:r>
              <a:rPr lang="tr-TR" sz="2000" dirty="0"/>
              <a:t> döngüsü ile çözüme ulaşabilir miyiz?) 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116013" y="3267968"/>
            <a:ext cx="74168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0000"/>
                </a:solidFill>
              </a:rPr>
              <a:t>UYGULAMA</a:t>
            </a:r>
            <a:endParaRPr lang="tr-TR" sz="3600" dirty="0">
              <a:solidFill>
                <a:srgbClr val="FF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tr-TR" sz="2000" dirty="0"/>
              <a:t>Kendisine parametre olarak aldığı bir M kare matrisinin ikincil köşegeni üzerindeki elemanlarının geometrik ortalamasını bularak geriye döndüren bir MATLAB programı yazınız. (İç içe 2 </a:t>
            </a:r>
            <a:r>
              <a:rPr lang="tr-TR" sz="2000" dirty="0" err="1"/>
              <a:t>for</a:t>
            </a:r>
            <a:r>
              <a:rPr lang="tr-TR" sz="2000" dirty="0"/>
              <a:t> döngüsüne ihtiyaç duyulur mu? Tek </a:t>
            </a:r>
            <a:r>
              <a:rPr lang="tr-TR" sz="2000" dirty="0" err="1"/>
              <a:t>for</a:t>
            </a:r>
            <a:r>
              <a:rPr lang="tr-TR" sz="2000" dirty="0"/>
              <a:t> döngüsü ile çözüme ulaşabilir miyiz?) </a:t>
            </a:r>
          </a:p>
        </p:txBody>
      </p:sp>
    </p:spTree>
    <p:extLst>
      <p:ext uri="{BB962C8B-B14F-4D97-AF65-F5344CB8AC3E}">
        <p14:creationId xmlns:p14="http://schemas.microsoft.com/office/powerpoint/2010/main" val="230990881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395413" y="512763"/>
            <a:ext cx="61928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2400" dirty="0">
                <a:solidFill>
                  <a:srgbClr val="FF0000"/>
                </a:solidFill>
              </a:rPr>
              <a:t>UYGULAMA</a:t>
            </a: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635000" y="1220858"/>
            <a:ext cx="8442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2000" dirty="0"/>
              <a:t>Aşağıdaki gibi bir ekran çıktısı verecek bir m-dosyası yazınız</a:t>
            </a:r>
            <a:r>
              <a:rPr lang="en-US" sz="20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6111" y="2260600"/>
            <a:ext cx="5292588" cy="175432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a-DK" dirty="0">
                <a:solidFill>
                  <a:srgbClr val="FF0000"/>
                </a:solidFill>
              </a:rPr>
              <a:t>for</a:t>
            </a:r>
            <a:r>
              <a:rPr lang="da-DK" dirty="0"/>
              <a:t> i=1:9 </a:t>
            </a:r>
            <a:r>
              <a:rPr lang="da-DK" dirty="0">
                <a:solidFill>
                  <a:srgbClr val="FF0000"/>
                </a:solidFill>
              </a:rPr>
              <a:t>%</a:t>
            </a:r>
            <a:r>
              <a:rPr lang="tr-TR" dirty="0">
                <a:solidFill>
                  <a:srgbClr val="FF0000"/>
                </a:solidFill>
              </a:rPr>
              <a:t>S</a:t>
            </a:r>
            <a:r>
              <a:rPr lang="da-DK" dirty="0">
                <a:solidFill>
                  <a:srgbClr val="FF0000"/>
                </a:solidFill>
              </a:rPr>
              <a:t>atir </a:t>
            </a:r>
            <a:r>
              <a:rPr lang="tr-TR" dirty="0">
                <a:solidFill>
                  <a:srgbClr val="FF0000"/>
                </a:solidFill>
              </a:rPr>
              <a:t>S</a:t>
            </a:r>
            <a:r>
              <a:rPr lang="da-DK" dirty="0">
                <a:solidFill>
                  <a:srgbClr val="FF0000"/>
                </a:solidFill>
              </a:rPr>
              <a:t>ayisi</a:t>
            </a:r>
            <a:endParaRPr lang="da-DK" dirty="0"/>
          </a:p>
          <a:p>
            <a:pPr>
              <a:defRPr/>
            </a:pPr>
            <a:r>
              <a:rPr lang="da-DK" dirty="0"/>
              <a:t>	</a:t>
            </a:r>
            <a:r>
              <a:rPr lang="da-DK" dirty="0">
                <a:solidFill>
                  <a:srgbClr val="FF0000"/>
                </a:solidFill>
              </a:rPr>
              <a:t>for</a:t>
            </a:r>
            <a:r>
              <a:rPr lang="da-DK" dirty="0"/>
              <a:t> j=1:(10-i) </a:t>
            </a:r>
            <a:r>
              <a:rPr lang="da-DK" dirty="0">
                <a:solidFill>
                  <a:srgbClr val="FF0000"/>
                </a:solidFill>
              </a:rPr>
              <a:t>%</a:t>
            </a:r>
            <a:r>
              <a:rPr lang="tr-TR" dirty="0">
                <a:solidFill>
                  <a:srgbClr val="FF0000"/>
                </a:solidFill>
              </a:rPr>
              <a:t>S</a:t>
            </a:r>
            <a:r>
              <a:rPr lang="da-DK" dirty="0">
                <a:solidFill>
                  <a:srgbClr val="FF0000"/>
                </a:solidFill>
              </a:rPr>
              <a:t>utun </a:t>
            </a:r>
            <a:r>
              <a:rPr lang="tr-TR" dirty="0">
                <a:solidFill>
                  <a:srgbClr val="FF0000"/>
                </a:solidFill>
              </a:rPr>
              <a:t>S</a:t>
            </a:r>
            <a:r>
              <a:rPr lang="da-DK" dirty="0">
                <a:solidFill>
                  <a:srgbClr val="FF0000"/>
                </a:solidFill>
              </a:rPr>
              <a:t>ayisi</a:t>
            </a:r>
            <a:endParaRPr lang="da-DK" dirty="0"/>
          </a:p>
          <a:p>
            <a:pPr>
              <a:defRPr/>
            </a:pPr>
            <a:r>
              <a:rPr lang="da-DK" dirty="0"/>
              <a:t>		fprintf('%d    ',</a:t>
            </a:r>
            <a:r>
              <a:rPr lang="tr-TR" dirty="0"/>
              <a:t> </a:t>
            </a:r>
            <a:r>
              <a:rPr lang="da-DK" dirty="0"/>
              <a:t>j); </a:t>
            </a:r>
          </a:p>
          <a:p>
            <a:pPr>
              <a:defRPr/>
            </a:pPr>
            <a:r>
              <a:rPr lang="da-DK" dirty="0"/>
              <a:t>	</a:t>
            </a:r>
            <a:r>
              <a:rPr lang="da-DK" dirty="0">
                <a:solidFill>
                  <a:srgbClr val="FF0000"/>
                </a:solidFill>
              </a:rPr>
              <a:t>end</a:t>
            </a:r>
            <a:r>
              <a:rPr lang="da-DK" dirty="0"/>
              <a:t> </a:t>
            </a:r>
          </a:p>
          <a:p>
            <a:pPr>
              <a:defRPr/>
            </a:pPr>
            <a:r>
              <a:rPr lang="da-DK" dirty="0"/>
              <a:t>	fprintf('\n');</a:t>
            </a:r>
            <a:r>
              <a:rPr lang="da-DK" dirty="0">
                <a:solidFill>
                  <a:srgbClr val="FF0000"/>
                </a:solidFill>
              </a:rPr>
              <a:t> %</a:t>
            </a:r>
            <a:r>
              <a:rPr lang="tr-TR" dirty="0">
                <a:solidFill>
                  <a:srgbClr val="FF0000"/>
                </a:solidFill>
              </a:rPr>
              <a:t>B</a:t>
            </a:r>
            <a:r>
              <a:rPr lang="da-DK" dirty="0">
                <a:solidFill>
                  <a:srgbClr val="FF0000"/>
                </a:solidFill>
              </a:rPr>
              <a:t>ir </a:t>
            </a:r>
            <a:r>
              <a:rPr lang="tr-TR" dirty="0">
                <a:solidFill>
                  <a:srgbClr val="FF0000"/>
                </a:solidFill>
              </a:rPr>
              <a:t>A</a:t>
            </a:r>
            <a:r>
              <a:rPr lang="da-DK" dirty="0">
                <a:solidFill>
                  <a:srgbClr val="FF0000"/>
                </a:solidFill>
              </a:rPr>
              <a:t>lt </a:t>
            </a:r>
            <a:r>
              <a:rPr lang="tr-TR" dirty="0">
                <a:solidFill>
                  <a:srgbClr val="FF0000"/>
                </a:solidFill>
              </a:rPr>
              <a:t>S</a:t>
            </a:r>
            <a:r>
              <a:rPr lang="da-DK" dirty="0">
                <a:solidFill>
                  <a:srgbClr val="FF0000"/>
                </a:solidFill>
              </a:rPr>
              <a:t>atirin </a:t>
            </a:r>
            <a:r>
              <a:rPr lang="tr-TR" dirty="0">
                <a:solidFill>
                  <a:srgbClr val="FF0000"/>
                </a:solidFill>
              </a:rPr>
              <a:t>B</a:t>
            </a:r>
            <a:r>
              <a:rPr lang="da-DK" dirty="0">
                <a:solidFill>
                  <a:srgbClr val="FF0000"/>
                </a:solidFill>
              </a:rPr>
              <a:t>asina </a:t>
            </a:r>
            <a:r>
              <a:rPr lang="tr-TR" dirty="0">
                <a:solidFill>
                  <a:srgbClr val="FF0000"/>
                </a:solidFill>
              </a:rPr>
              <a:t>G</a:t>
            </a:r>
            <a:r>
              <a:rPr lang="da-DK" dirty="0">
                <a:solidFill>
                  <a:srgbClr val="FF0000"/>
                </a:solidFill>
              </a:rPr>
              <a:t>it</a:t>
            </a:r>
            <a:r>
              <a:rPr lang="da-DK" dirty="0"/>
              <a:t> </a:t>
            </a:r>
          </a:p>
          <a:p>
            <a:pPr>
              <a:defRPr/>
            </a:pPr>
            <a:r>
              <a:rPr lang="da-DK" dirty="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2260600"/>
            <a:ext cx="2717799" cy="313932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EKRAN </a:t>
            </a:r>
            <a:r>
              <a:rPr lang="tr-TR" dirty="0">
                <a:solidFill>
                  <a:srgbClr val="FF0000"/>
                </a:solidFill>
              </a:rPr>
              <a:t>ÇIKTISI</a:t>
            </a:r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en-US" dirty="0"/>
              <a:t>1 2 3 4 5 6 7 8 9 </a:t>
            </a:r>
            <a:br>
              <a:rPr lang="en-US" dirty="0"/>
            </a:br>
            <a:r>
              <a:rPr lang="en-US" dirty="0"/>
              <a:t>1 2 3 4 5 6 7 8 </a:t>
            </a:r>
            <a:br>
              <a:rPr lang="en-US" dirty="0"/>
            </a:br>
            <a:r>
              <a:rPr lang="en-US" dirty="0"/>
              <a:t>1 2 3 4 5 6 7 </a:t>
            </a:r>
            <a:br>
              <a:rPr lang="en-US" dirty="0"/>
            </a:br>
            <a:r>
              <a:rPr lang="en-US" dirty="0"/>
              <a:t>1 2 3 4 5 6 </a:t>
            </a:r>
            <a:br>
              <a:rPr lang="en-US" dirty="0"/>
            </a:br>
            <a:r>
              <a:rPr lang="en-US" dirty="0"/>
              <a:t>1 2 3 4 5 </a:t>
            </a:r>
            <a:br>
              <a:rPr lang="en-US" dirty="0"/>
            </a:br>
            <a:r>
              <a:rPr lang="en-US" dirty="0"/>
              <a:t>1 2 3 4 </a:t>
            </a:r>
            <a:br>
              <a:rPr lang="en-US" dirty="0"/>
            </a:br>
            <a:r>
              <a:rPr lang="en-US" dirty="0"/>
              <a:t>1 2 3 </a:t>
            </a:r>
            <a:br>
              <a:rPr lang="en-US" dirty="0"/>
            </a:br>
            <a:r>
              <a:rPr lang="en-US" dirty="0"/>
              <a:t>1 2 </a:t>
            </a:r>
            <a:br>
              <a:rPr lang="en-US" dirty="0"/>
            </a:br>
            <a:r>
              <a:rPr lang="en-US" dirty="0"/>
              <a:t>1 </a:t>
            </a:r>
          </a:p>
        </p:txBody>
      </p:sp>
    </p:spTree>
    <p:extLst>
      <p:ext uri="{BB962C8B-B14F-4D97-AF65-F5344CB8AC3E}">
        <p14:creationId xmlns:p14="http://schemas.microsoft.com/office/powerpoint/2010/main" val="2646330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395413" y="512763"/>
            <a:ext cx="61928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2400" dirty="0">
                <a:solidFill>
                  <a:srgbClr val="FF0000"/>
                </a:solidFill>
              </a:rPr>
              <a:t>UYGULAMA</a:t>
            </a:r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701675" y="982663"/>
            <a:ext cx="8442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2000" dirty="0"/>
              <a:t>Aşağıdaki gibi bir ekran çıktısı verecek bir m-dosyası yazınız</a:t>
            </a:r>
            <a:r>
              <a:rPr lang="en-US" sz="20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8242" y="2224088"/>
            <a:ext cx="2687178" cy="313932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EKRAN </a:t>
            </a:r>
            <a:r>
              <a:rPr lang="tr-TR" dirty="0">
                <a:solidFill>
                  <a:srgbClr val="FF0000"/>
                </a:solidFill>
              </a:rPr>
              <a:t>ÇIKTISI</a:t>
            </a:r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en-US" dirty="0"/>
              <a:t>1 1 1 1 1 1 1 1 1 </a:t>
            </a:r>
            <a:br>
              <a:rPr lang="en-US" dirty="0"/>
            </a:br>
            <a:r>
              <a:rPr lang="en-US" dirty="0"/>
              <a:t>2 2 2 2 2 2 2 2 </a:t>
            </a:r>
            <a:br>
              <a:rPr lang="en-US" dirty="0"/>
            </a:br>
            <a:r>
              <a:rPr lang="en-US" dirty="0"/>
              <a:t>3 3 3 3 3 3 3 </a:t>
            </a:r>
            <a:br>
              <a:rPr lang="en-US" dirty="0"/>
            </a:br>
            <a:r>
              <a:rPr lang="en-US" dirty="0"/>
              <a:t>4 4 4 4 4 4 </a:t>
            </a:r>
            <a:br>
              <a:rPr lang="en-US" dirty="0"/>
            </a:br>
            <a:r>
              <a:rPr lang="en-US" dirty="0"/>
              <a:t>5 5 5 5 5 </a:t>
            </a:r>
            <a:br>
              <a:rPr lang="en-US" dirty="0"/>
            </a:br>
            <a:r>
              <a:rPr lang="en-US" dirty="0"/>
              <a:t>6 6 6 6 </a:t>
            </a:r>
            <a:br>
              <a:rPr lang="en-US" dirty="0"/>
            </a:br>
            <a:r>
              <a:rPr lang="en-US" dirty="0"/>
              <a:t>7 7 7 </a:t>
            </a:r>
            <a:br>
              <a:rPr lang="en-US" dirty="0"/>
            </a:br>
            <a:r>
              <a:rPr lang="en-US" dirty="0"/>
              <a:t>8 8 </a:t>
            </a:r>
            <a:br>
              <a:rPr lang="en-US" dirty="0"/>
            </a:br>
            <a:r>
              <a:rPr lang="en-US" dirty="0"/>
              <a:t>9 </a:t>
            </a:r>
          </a:p>
        </p:txBody>
      </p:sp>
    </p:spTree>
    <p:extLst>
      <p:ext uri="{BB962C8B-B14F-4D97-AF65-F5344CB8AC3E}">
        <p14:creationId xmlns:p14="http://schemas.microsoft.com/office/powerpoint/2010/main" val="68129333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395413" y="493713"/>
            <a:ext cx="61928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2400" dirty="0">
                <a:solidFill>
                  <a:srgbClr val="FF0000"/>
                </a:solidFill>
              </a:rPr>
              <a:t>UYGULAMA</a:t>
            </a:r>
          </a:p>
        </p:txBody>
      </p:sp>
      <p:sp>
        <p:nvSpPr>
          <p:cNvPr id="18441" name="Text Box 10"/>
          <p:cNvSpPr txBox="1">
            <a:spLocks noChangeArrowheads="1"/>
          </p:cNvSpPr>
          <p:nvPr/>
        </p:nvSpPr>
        <p:spPr bwMode="auto">
          <a:xfrm>
            <a:off x="701675" y="982663"/>
            <a:ext cx="8442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2000" dirty="0"/>
              <a:t>Aşağıdaki gibi bir ekran çıktısı verecek bir m-dosyası yazınız</a:t>
            </a:r>
            <a:r>
              <a:rPr lang="en-US" sz="20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838" y="2363018"/>
            <a:ext cx="2647106" cy="313932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EKRAN </a:t>
            </a:r>
            <a:r>
              <a:rPr lang="tr-TR" dirty="0">
                <a:solidFill>
                  <a:srgbClr val="FF0000"/>
                </a:solidFill>
              </a:rPr>
              <a:t>ÇIKTISI</a:t>
            </a:r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en-US" dirty="0"/>
              <a:t>1 </a:t>
            </a:r>
            <a:br>
              <a:rPr lang="en-US" dirty="0"/>
            </a:br>
            <a:r>
              <a:rPr lang="en-US" dirty="0"/>
              <a:t>1 2 </a:t>
            </a:r>
            <a:br>
              <a:rPr lang="en-US" dirty="0"/>
            </a:br>
            <a:r>
              <a:rPr lang="en-US" dirty="0"/>
              <a:t>1 2 3 </a:t>
            </a:r>
            <a:br>
              <a:rPr lang="en-US" dirty="0"/>
            </a:br>
            <a:r>
              <a:rPr lang="en-US" dirty="0"/>
              <a:t>1 2 3 4 </a:t>
            </a:r>
            <a:br>
              <a:rPr lang="en-US" dirty="0"/>
            </a:br>
            <a:r>
              <a:rPr lang="en-US" dirty="0"/>
              <a:t>1 2 3 4 5 </a:t>
            </a:r>
            <a:br>
              <a:rPr lang="en-US" dirty="0"/>
            </a:br>
            <a:r>
              <a:rPr lang="en-US" dirty="0"/>
              <a:t>1 2 3 4 5 6</a:t>
            </a:r>
            <a:br>
              <a:rPr lang="en-US" dirty="0"/>
            </a:br>
            <a:r>
              <a:rPr lang="en-US" dirty="0"/>
              <a:t>1 2 3 4 5 6 7</a:t>
            </a:r>
            <a:br>
              <a:rPr lang="en-US" dirty="0"/>
            </a:br>
            <a:r>
              <a:rPr lang="en-US" dirty="0"/>
              <a:t>1 2 3 4 5 6 7 8</a:t>
            </a:r>
            <a:br>
              <a:rPr lang="en-US" dirty="0"/>
            </a:br>
            <a:r>
              <a:rPr lang="en-US" dirty="0"/>
              <a:t>1 2 3 4 5 6 7 8 9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3971664" y="2092414"/>
            <a:ext cx="4020716" cy="2416706"/>
          </a:xfrm>
          <a:prstGeom prst="wedgeRoundRectCallout">
            <a:avLst>
              <a:gd name="adj1" fmla="val -70734"/>
              <a:gd name="adj2" fmla="val -438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tr-TR" sz="2000" dirty="0">
                <a:solidFill>
                  <a:srgbClr val="7030A0"/>
                </a:solidFill>
                <a:cs typeface="Arial" charset="0"/>
              </a:rPr>
              <a:t>9x9’luk bir kare matrisin ana köşegene göre alt üçgen bölgesinde (ana köşegen dahil) 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(</a:t>
            </a:r>
            <a:r>
              <a:rPr lang="tr-TR" sz="2000" dirty="0" err="1">
                <a:solidFill>
                  <a:srgbClr val="FF0000"/>
                </a:solidFill>
                <a:cs typeface="Arial" charset="0"/>
              </a:rPr>
              <a:t>if</a:t>
            </a:r>
            <a:r>
              <a:rPr lang="tr-TR" sz="2000" dirty="0">
                <a:solidFill>
                  <a:srgbClr val="FF0000"/>
                </a:solidFill>
                <a:cs typeface="Arial" charset="0"/>
              </a:rPr>
              <a:t> i&gt;=j)</a:t>
            </a:r>
            <a:r>
              <a:rPr lang="tr-TR" sz="2000" dirty="0">
                <a:solidFill>
                  <a:srgbClr val="7030A0"/>
                </a:solidFill>
                <a:cs typeface="Arial" charset="0"/>
              </a:rPr>
              <a:t>  j’leri, üst üçgen bölgesinde ise boşluk karakterlerini ekrana basan bir çözüm işe yarar mı?</a:t>
            </a:r>
            <a:endParaRPr lang="en-US" sz="2000" dirty="0">
              <a:solidFill>
                <a:srgbClr val="7030A0"/>
              </a:solidFill>
              <a:cs typeface="Aria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86047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863600" y="1304925"/>
            <a:ext cx="518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b="0"/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1979613" y="368300"/>
            <a:ext cx="5219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UYGULAMA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611188" y="792138"/>
            <a:ext cx="8532812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K=[-4   3   0;2   0  4 ] </a:t>
            </a:r>
            <a:r>
              <a:rPr lang="en-US" sz="2000" dirty="0" err="1">
                <a:cs typeface="Times New Roman" pitchFamily="18" charset="0"/>
              </a:rPr>
              <a:t>matrisindeki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sıfırların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sayısını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ve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yerini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satır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ve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sütun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numaralarını</a:t>
            </a:r>
            <a:r>
              <a:rPr lang="en-US" sz="2000" dirty="0">
                <a:cs typeface="Times New Roman" pitchFamily="18" charset="0"/>
              </a:rPr>
              <a:t>) </a:t>
            </a:r>
            <a:r>
              <a:rPr lang="tr-TR" sz="2000" dirty="0">
                <a:cs typeface="Times New Roman" pitchFamily="18" charset="0"/>
              </a:rPr>
              <a:t>ekrana basan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bir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MATLAB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tr-TR" sz="2000" dirty="0">
                <a:cs typeface="Times New Roman" pitchFamily="18" charset="0"/>
              </a:rPr>
              <a:t>düzyazı </a:t>
            </a:r>
          </a:p>
          <a:p>
            <a:pPr eaLnBrk="1" hangingPunct="1">
              <a:lnSpc>
                <a:spcPct val="120000"/>
              </a:lnSpc>
            </a:pPr>
            <a:r>
              <a:rPr lang="tr-TR" sz="2000" dirty="0">
                <a:cs typeface="Times New Roman" pitchFamily="18" charset="0"/>
              </a:rPr>
              <a:t>m-</a:t>
            </a:r>
            <a:r>
              <a:rPr lang="en-US" sz="2000" dirty="0" err="1">
                <a:cs typeface="Times New Roman" pitchFamily="18" charset="0"/>
              </a:rPr>
              <a:t>programı</a:t>
            </a:r>
            <a:r>
              <a:rPr lang="tr-TR" sz="2000" dirty="0">
                <a:cs typeface="Times New Roman" pitchFamily="18" charset="0"/>
              </a:rPr>
              <a:t> yazınız</a:t>
            </a:r>
            <a:r>
              <a:rPr lang="en-US" sz="2000" dirty="0">
                <a:cs typeface="Times New Roman" pitchFamily="18" charset="0"/>
              </a:rPr>
              <a:t>.</a:t>
            </a:r>
            <a:endParaRPr lang="tr-TR" sz="2000" dirty="0">
              <a:cs typeface="Times New Roman" pitchFamily="18" charset="0"/>
            </a:endParaRPr>
          </a:p>
        </p:txBody>
      </p:sp>
      <p:sp>
        <p:nvSpPr>
          <p:cNvPr id="17419" name="Rectangle 12"/>
          <p:cNvSpPr>
            <a:spLocks noChangeArrowheads="1"/>
          </p:cNvSpPr>
          <p:nvPr/>
        </p:nvSpPr>
        <p:spPr bwMode="auto">
          <a:xfrm>
            <a:off x="971600" y="1946300"/>
            <a:ext cx="7044518" cy="409342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a-DK" sz="2000" dirty="0"/>
              <a:t>K=[-4   3   0;2   0  4 ];</a:t>
            </a:r>
            <a:r>
              <a:rPr lang="da-DK" sz="2000" dirty="0">
                <a:solidFill>
                  <a:srgbClr val="FF0000"/>
                </a:solidFill>
              </a:rPr>
              <a:t>%</a:t>
            </a:r>
            <a:r>
              <a:rPr lang="tr-TR" sz="2000" dirty="0">
                <a:solidFill>
                  <a:srgbClr val="FF0000"/>
                </a:solidFill>
              </a:rPr>
              <a:t>Rastgele Matris </a:t>
            </a:r>
            <a:r>
              <a:rPr lang="tr-TR" sz="2000" dirty="0" err="1">
                <a:solidFill>
                  <a:srgbClr val="FF0000"/>
                </a:solidFill>
              </a:rPr>
              <a:t>Icinde</a:t>
            </a:r>
            <a:r>
              <a:rPr lang="tr-TR" sz="2000" dirty="0">
                <a:solidFill>
                  <a:srgbClr val="FF0000"/>
                </a:solidFill>
              </a:rPr>
              <a:t> Sıfır Ara</a:t>
            </a:r>
            <a:r>
              <a:rPr lang="en-US" sz="2000" dirty="0">
                <a:solidFill>
                  <a:srgbClr val="FF0000"/>
                </a:solidFill>
              </a:rPr>
              <a:t>yin</a:t>
            </a:r>
            <a:endParaRPr lang="da-DK" sz="2000" dirty="0">
              <a:solidFill>
                <a:srgbClr val="FF0000"/>
              </a:solidFill>
            </a:endParaRPr>
          </a:p>
          <a:p>
            <a:r>
              <a:rPr lang="da-DK" sz="2000" dirty="0"/>
              <a:t>[m n]=</a:t>
            </a:r>
            <a:r>
              <a:rPr lang="da-DK" sz="2000" dirty="0">
                <a:solidFill>
                  <a:srgbClr val="FF0000"/>
                </a:solidFill>
              </a:rPr>
              <a:t>size</a:t>
            </a:r>
            <a:r>
              <a:rPr lang="da-DK" sz="2000" dirty="0"/>
              <a:t>(K);</a:t>
            </a:r>
          </a:p>
          <a:p>
            <a:r>
              <a:rPr lang="da-DK" sz="2000" dirty="0"/>
              <a:t>sifirSayisi=0;</a:t>
            </a:r>
            <a:r>
              <a:rPr lang="en-US" sz="2000" dirty="0">
                <a:solidFill>
                  <a:srgbClr val="FF0000"/>
                </a:solidFill>
              </a:rPr>
              <a:t>%</a:t>
            </a:r>
            <a:r>
              <a:rPr lang="tr-TR" sz="2000" dirty="0">
                <a:solidFill>
                  <a:srgbClr val="FF0000"/>
                </a:solidFill>
              </a:rPr>
              <a:t>S</a:t>
            </a:r>
            <a:r>
              <a:rPr lang="en-US" sz="2000" dirty="0" err="1">
                <a:solidFill>
                  <a:srgbClr val="FF0000"/>
                </a:solidFill>
              </a:rPr>
              <a:t>ayac</a:t>
            </a:r>
            <a:endParaRPr lang="da-DK" sz="2000" dirty="0"/>
          </a:p>
          <a:p>
            <a:r>
              <a:rPr lang="da-DK" sz="2000" dirty="0">
                <a:solidFill>
                  <a:srgbClr val="FF0000"/>
                </a:solidFill>
              </a:rPr>
              <a:t>for </a:t>
            </a:r>
            <a:r>
              <a:rPr lang="da-DK" sz="2000" dirty="0"/>
              <a:t>i=1:m</a:t>
            </a:r>
          </a:p>
          <a:p>
            <a:r>
              <a:rPr lang="da-DK" sz="2000" dirty="0"/>
              <a:t>   </a:t>
            </a:r>
            <a:r>
              <a:rPr lang="da-DK" sz="2000" dirty="0">
                <a:solidFill>
                  <a:srgbClr val="FF0000"/>
                </a:solidFill>
              </a:rPr>
              <a:t>for </a:t>
            </a:r>
            <a:r>
              <a:rPr lang="da-DK" sz="2000" dirty="0"/>
              <a:t>j=1:n</a:t>
            </a:r>
          </a:p>
          <a:p>
            <a:r>
              <a:rPr lang="da-DK" sz="2000" dirty="0"/>
              <a:t>      </a:t>
            </a:r>
            <a:r>
              <a:rPr lang="da-DK" sz="2000" dirty="0">
                <a:solidFill>
                  <a:srgbClr val="FF0000"/>
                </a:solidFill>
              </a:rPr>
              <a:t>if</a:t>
            </a:r>
            <a:r>
              <a:rPr lang="da-DK" sz="2000" dirty="0"/>
              <a:t> K(i,j)==0</a:t>
            </a:r>
          </a:p>
          <a:p>
            <a:r>
              <a:rPr lang="da-DK" sz="2000" dirty="0"/>
              <a:t>          sifirSayisi=sifirSayisi+1; </a:t>
            </a:r>
          </a:p>
          <a:p>
            <a:r>
              <a:rPr lang="da-DK" sz="2000" dirty="0"/>
              <a:t>          </a:t>
            </a:r>
            <a:r>
              <a:rPr lang="da-DK" sz="2000" dirty="0">
                <a:solidFill>
                  <a:srgbClr val="FF0000"/>
                </a:solidFill>
              </a:rPr>
              <a:t>fprintf</a:t>
            </a:r>
            <a:r>
              <a:rPr lang="da-DK" sz="2000" dirty="0"/>
              <a:t>(</a:t>
            </a:r>
            <a:r>
              <a:rPr lang="tr-TR" sz="2000" dirty="0"/>
              <a:t>'</a:t>
            </a:r>
            <a:r>
              <a:rPr lang="da-DK" sz="2000" dirty="0"/>
              <a:t>K(%d,%d)=0</a:t>
            </a:r>
            <a:r>
              <a:rPr lang="da-DK" sz="2000" dirty="0">
                <a:solidFill>
                  <a:srgbClr val="FF0000"/>
                </a:solidFill>
              </a:rPr>
              <a:t>\n</a:t>
            </a:r>
            <a:r>
              <a:rPr lang="tr-TR" sz="2000" dirty="0"/>
              <a:t>'</a:t>
            </a:r>
            <a:r>
              <a:rPr lang="da-DK" sz="2000" dirty="0"/>
              <a:t>,i,j);</a:t>
            </a:r>
          </a:p>
          <a:p>
            <a:r>
              <a:rPr lang="da-DK" sz="2000" dirty="0"/>
              <a:t>      </a:t>
            </a:r>
            <a:r>
              <a:rPr lang="da-DK" sz="2000" dirty="0">
                <a:solidFill>
                  <a:srgbClr val="FF0000"/>
                </a:solidFill>
              </a:rPr>
              <a:t>end</a:t>
            </a:r>
          </a:p>
          <a:p>
            <a:r>
              <a:rPr lang="da-DK" sz="2000" dirty="0"/>
              <a:t>   </a:t>
            </a:r>
            <a:r>
              <a:rPr lang="da-DK" sz="2000" dirty="0">
                <a:solidFill>
                  <a:srgbClr val="FF0000"/>
                </a:solidFill>
              </a:rPr>
              <a:t>end</a:t>
            </a:r>
          </a:p>
          <a:p>
            <a:r>
              <a:rPr lang="da-DK" sz="2000" dirty="0">
                <a:solidFill>
                  <a:srgbClr val="FF3300"/>
                </a:solidFill>
              </a:rPr>
              <a:t>end</a:t>
            </a:r>
          </a:p>
          <a:p>
            <a:r>
              <a:rPr lang="da-DK" sz="2000" dirty="0">
                <a:solidFill>
                  <a:srgbClr val="FF0000"/>
                </a:solidFill>
              </a:rPr>
              <a:t>disp</a:t>
            </a:r>
            <a:r>
              <a:rPr lang="da-DK" sz="2000" dirty="0"/>
              <a:t>(K);</a:t>
            </a:r>
          </a:p>
          <a:p>
            <a:r>
              <a:rPr lang="da-DK" sz="2000" dirty="0">
                <a:solidFill>
                  <a:srgbClr val="FF0000"/>
                </a:solidFill>
              </a:rPr>
              <a:t>fprintf</a:t>
            </a:r>
            <a:r>
              <a:rPr lang="da-DK" sz="2000" dirty="0"/>
              <a:t>(</a:t>
            </a:r>
            <a:r>
              <a:rPr lang="tr-TR" sz="2000" dirty="0"/>
              <a:t>'</a:t>
            </a:r>
            <a:r>
              <a:rPr lang="da-DK" sz="2000" dirty="0"/>
              <a:t>K Matrisindeki SIFIR Sayisi=%d</a:t>
            </a:r>
            <a:r>
              <a:rPr lang="da-DK" sz="2000" dirty="0">
                <a:solidFill>
                  <a:srgbClr val="FF0000"/>
                </a:solidFill>
              </a:rPr>
              <a:t>\n</a:t>
            </a:r>
            <a:r>
              <a:rPr lang="tr-TR" sz="2000" dirty="0"/>
              <a:t>'</a:t>
            </a:r>
            <a:r>
              <a:rPr lang="da-DK" sz="2000" dirty="0"/>
              <a:t>,sifirSayisi);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06485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562682" y="575797"/>
            <a:ext cx="858748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MATLAB’DE NOKTA </a:t>
            </a:r>
          </a:p>
          <a:p>
            <a:pPr algn="ctr">
              <a:tabLst>
                <a:tab pos="457200" algn="l"/>
              </a:tabLst>
            </a:pPr>
            <a:r>
              <a:rPr lang="tr-TR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(ELEMANTER-ELEMAN ELEMAN) İŞLEMLER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839229" y="1835402"/>
            <a:ext cx="7813675" cy="40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buClr>
                <a:srgbClr val="A50021"/>
              </a:buClr>
            </a:pPr>
            <a:r>
              <a:rPr lang="tr-TR" sz="2000" dirty="0" err="1">
                <a:latin typeface="Arial" pitchFamily="34" charset="0"/>
                <a:cs typeface="Arial" pitchFamily="34" charset="0"/>
              </a:rPr>
              <a:t>MATLAB’de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nokta işlemler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elemanter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yani eleman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eleman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gerçekleştirilen işlemleri ifade ederler ve bu amaçla </a:t>
            </a:r>
            <a:r>
              <a:rPr lang="tr-T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operatöründen faydalanırlar. (Gerçekleştirilecek matematiksel işlemin operatörünün önünde </a:t>
            </a:r>
            <a:r>
              <a:rPr lang="tr-T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operatörü kullanılır.)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	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	Eleman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Eleman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Çarpma:  	</a:t>
            </a:r>
            <a:r>
              <a:rPr lang="tr-T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.*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             Eleman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Eleman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Bölme:	</a:t>
            </a:r>
            <a:r>
              <a:rPr lang="tr-T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./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             Eleman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Eleman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Üs Alma: 	</a:t>
            </a:r>
            <a:r>
              <a:rPr lang="tr-T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.^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endParaRPr lang="tr-TR" sz="20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Ö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rne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ğin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 adındaki bir matrisin her bir elemanının karesini almak için b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^2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yerine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b.^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kulla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nılmalıdır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Benzer şekilde bir a satır vektörü ile bir b satır vektörünün aynı indis değerlerindeki elemanlarının çarpımını içeren bir c satır vektörü elde etmek c=a.*b deyiminden faydalanılmalıdır.</a:t>
            </a:r>
          </a:p>
        </p:txBody>
      </p:sp>
    </p:spTree>
    <p:extLst>
      <p:ext uri="{BB962C8B-B14F-4D97-AF65-F5344CB8AC3E}">
        <p14:creationId xmlns:p14="http://schemas.microsoft.com/office/powerpoint/2010/main" val="60849923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3765</TotalTime>
  <Words>1511</Words>
  <Application>Microsoft Office PowerPoint</Application>
  <PresentationFormat>Ekran Gösterisi (4:3)</PresentationFormat>
  <Paragraphs>187</Paragraphs>
  <Slides>18</Slides>
  <Notes>15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18</vt:i4>
      </vt:variant>
    </vt:vector>
  </HeadingPairs>
  <TitlesOfParts>
    <vt:vector size="28" baseType="lpstr">
      <vt:lpstr>굴림</vt:lpstr>
      <vt:lpstr>Arial</vt:lpstr>
      <vt:lpstr>Cambria Math</vt:lpstr>
      <vt:lpstr>Comic Sans MS</vt:lpstr>
      <vt:lpstr>Times New Roman</vt:lpstr>
      <vt:lpstr>Verdana</vt:lpstr>
      <vt:lpstr>Wingdings</vt:lpstr>
      <vt:lpstr>lecturenotes</vt:lpstr>
      <vt:lpstr>Photo Editor Fotoğrafı</vt:lpstr>
      <vt:lpstr>Equation</vt:lpstr>
      <vt:lpstr>PowerPoint Sunusu</vt:lpstr>
      <vt:lpstr>İKİ BOYUTLU DİZİLER (MATRİSLER)</vt:lpstr>
      <vt:lpstr>MATLAB’DE İKİ BOYUTLU DİZİLER (MATRİSLER) VE size Fonksiyonu</vt:lpstr>
      <vt:lpstr>MATRİS ELEMANLARINA İNDİS İLE ULAŞMA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Lecture7</dc:title>
  <dc:creator>Deniz Dal</dc:creator>
  <cp:lastModifiedBy>Gürşah GÜRÜF</cp:lastModifiedBy>
  <cp:revision>1201</cp:revision>
  <dcterms:created xsi:type="dcterms:W3CDTF">1999-02-15T21:55:23Z</dcterms:created>
  <dcterms:modified xsi:type="dcterms:W3CDTF">2024-12-01T21:27:04Z</dcterms:modified>
</cp:coreProperties>
</file>