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8"/>
  </p:notesMasterIdLst>
  <p:handoutMasterIdLst>
    <p:handoutMasterId r:id="rId19"/>
  </p:handoutMasterIdLst>
  <p:sldIdLst>
    <p:sldId id="342" r:id="rId2"/>
    <p:sldId id="393" r:id="rId3"/>
    <p:sldId id="394" r:id="rId4"/>
    <p:sldId id="416" r:id="rId5"/>
    <p:sldId id="417" r:id="rId6"/>
    <p:sldId id="418" r:id="rId7"/>
    <p:sldId id="420" r:id="rId8"/>
    <p:sldId id="385" r:id="rId9"/>
    <p:sldId id="430" r:id="rId10"/>
    <p:sldId id="421" r:id="rId11"/>
    <p:sldId id="422" r:id="rId12"/>
    <p:sldId id="423" r:id="rId13"/>
    <p:sldId id="425" r:id="rId14"/>
    <p:sldId id="429" r:id="rId15"/>
    <p:sldId id="431" r:id="rId16"/>
    <p:sldId id="432" r:id="rId17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8000"/>
    <a:srgbClr val="FF3300"/>
    <a:srgbClr val="FF6600"/>
    <a:srgbClr val="0066FF"/>
    <a:srgbClr val="FFFF66"/>
    <a:srgbClr val="FFFF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2" autoAdjust="0"/>
    <p:restoredTop sz="94692" autoAdjust="0"/>
  </p:normalViewPr>
  <p:slideViewPr>
    <p:cSldViewPr>
      <p:cViewPr varScale="1">
        <p:scale>
          <a:sx n="79" d="100"/>
          <a:sy n="79" d="100"/>
        </p:scale>
        <p:origin x="16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6F67D587-CEC8-44AA-81CB-5DCD3741D6A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2620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B6BAF358-E980-4CC5-9433-33281101A56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227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8E51C42-DC3B-4A98-823C-B9DE53AC1D05}" type="slidenum">
              <a:rPr lang="tr-TR" b="0" smtClean="0"/>
              <a:pPr/>
              <a:t>1</a:t>
            </a:fld>
            <a:endParaRPr lang="tr-TR" b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12DBF12-42D9-4996-A726-2BC4E6CED2C4}" type="slidenum">
              <a:rPr lang="tr-TR" b="0" smtClean="0"/>
              <a:pPr/>
              <a:t>6</a:t>
            </a:fld>
            <a:endParaRPr lang="tr-TR" b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AC367DE-47D2-46A3-8398-8288E9D36C88}" type="slidenum">
              <a:rPr lang="tr-TR" b="0" smtClean="0"/>
              <a:pPr/>
              <a:t>7</a:t>
            </a:fld>
            <a:endParaRPr lang="tr-TR" b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AD749AF-384E-456E-A133-47596104C864}" type="slidenum">
              <a:rPr lang="tr-TR" b="0" smtClean="0"/>
              <a:pPr/>
              <a:t>8</a:t>
            </a:fld>
            <a:endParaRPr lang="tr-TR" b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AD749AF-384E-456E-A133-47596104C864}" type="slidenum">
              <a:rPr lang="tr-TR" b="0" smtClean="0"/>
              <a:pPr/>
              <a:t>9</a:t>
            </a:fld>
            <a:endParaRPr lang="tr-TR" b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416AA-5A39-4A70-AF0D-F567CE12013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682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732D4-EA3A-48FD-B18A-D097F74E7D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472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4B6F2-4DF5-4E1D-9F7B-9AB9C3ED7FF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759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7FE3-8B5F-4979-8865-FBF6CBA5CD2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448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0C72E-6CB2-4B78-9FC2-BDBA2B67BD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56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203AD-AE1B-4D21-98BB-F71144F784E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39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11AA6-9B58-4963-A685-26041021AD6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138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2EA5C-2155-4B65-8F45-BED954C2C0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15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AAFC3-9F9A-49A8-B4E8-1BC09DA59B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25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63D91-E819-4B19-AE8D-637B498518D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141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64B82-E93C-47EA-BCE5-12ADA91F643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711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17B8AC6B-1EBD-43CD-B0CB-33F9FB7AEE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30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2"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"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1033" name="Object 10"/>
          <p:cNvGraphicFramePr>
            <a:graphicFrameLocks noChangeAspect="1"/>
          </p:cNvGraphicFramePr>
          <p:nvPr userDrawn="1"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" name="Photo Editor Fotoğrafı" r:id="rId17" imgW="1276190" imgH="1190476" progId="">
                  <p:embed/>
                </p:oleObj>
              </mc:Choice>
              <mc:Fallback>
                <p:oleObj name="Photo Editor Fotoğrafı" r:id="rId17" imgW="1276190" imgH="1190476" progId="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1"/>
          <p:cNvGraphicFramePr>
            <a:graphicFrameLocks noChangeAspect="1"/>
          </p:cNvGraphicFramePr>
          <p:nvPr userDrawn="1"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5" name="Photo Editor Fotoğrafı" r:id="rId18" imgW="2276793" imgH="590476" progId="">
                  <p:embed/>
                </p:oleObj>
              </mc:Choice>
              <mc:Fallback>
                <p:oleObj name="Photo Editor Fotoğrafı" r:id="rId18" imgW="2276793" imgH="590476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58775" y="1557338"/>
            <a:ext cx="8496300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OMD</a:t>
            </a:r>
            <a:r>
              <a:rPr lang="en-US" sz="4400" b="0" dirty="0">
                <a:solidFill>
                  <a:srgbClr val="0000CC"/>
                </a:solidFill>
                <a:latin typeface="Verdana" pitchFamily="34" charset="0"/>
              </a:rPr>
              <a:t>10</a:t>
            </a:r>
            <a:r>
              <a:rPr lang="tr-TR" sz="4400" b="0" dirty="0">
                <a:solidFill>
                  <a:srgbClr val="0000CC"/>
                </a:solidFill>
                <a:latin typeface="Verdana" pitchFamily="34" charset="0"/>
              </a:rPr>
              <a:t>3</a:t>
            </a:r>
            <a:r>
              <a:rPr lang="en-US" sz="4400" b="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Bilgisayar</a:t>
            </a:r>
            <a:r>
              <a:rPr lang="en-US" sz="4400" b="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4400" b="0" dirty="0" err="1">
                <a:solidFill>
                  <a:srgbClr val="FF0000"/>
                </a:solidFill>
                <a:latin typeface="Verdana" pitchFamily="34" charset="0"/>
              </a:rPr>
              <a:t>Programlama</a:t>
            </a:r>
            <a:r>
              <a:rPr lang="tr-TR" sz="4400" b="0" dirty="0">
                <a:solidFill>
                  <a:srgbClr val="FF0000"/>
                </a:solidFill>
                <a:latin typeface="Verdana" pitchFamily="34" charset="0"/>
              </a:rPr>
              <a:t> I</a:t>
            </a:r>
            <a:endParaRPr lang="en-US" sz="4400" b="0" dirty="0">
              <a:solidFill>
                <a:srgbClr val="FF0000"/>
              </a:solidFill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tr-TR" sz="3600" dirty="0">
              <a:latin typeface="Verdana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	(Dr. </a:t>
            </a:r>
            <a:r>
              <a:rPr lang="tr-TR" sz="3600" dirty="0">
                <a:latin typeface="Verdana" pitchFamily="34" charset="0"/>
              </a:rPr>
              <a:t>Gürşah GÜRÜF</a:t>
            </a:r>
            <a:r>
              <a:rPr lang="en-US" sz="3600" dirty="0">
                <a:latin typeface="Verdana" pitchFamily="34" charset="0"/>
              </a:rPr>
              <a:t>)</a:t>
            </a:r>
            <a:endParaRPr lang="tr-TR" sz="3600" dirty="0">
              <a:latin typeface="Verdana" pitchFamily="34" charset="0"/>
            </a:endParaRPr>
          </a:p>
        </p:txBody>
      </p:sp>
      <p:pic>
        <p:nvPicPr>
          <p:cNvPr id="3" name="Resim 2" descr="metin, grafik, baykuş, puhu kuşu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BB85D591-94E0-623A-05FF-98D7A62B1B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8" y="585282"/>
            <a:ext cx="1599396" cy="15993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285750"/>
            <a:ext cx="6022975" cy="1143000"/>
          </a:xfrm>
        </p:spPr>
        <p:txBody>
          <a:bodyPr/>
          <a:lstStyle/>
          <a:p>
            <a:pPr eaLnBrk="1" hangingPunct="1"/>
            <a:r>
              <a:rPr lang="tr-TR" sz="3600" b="1">
                <a:solidFill>
                  <a:srgbClr val="FF0000"/>
                </a:solidFill>
              </a:rPr>
              <a:t>DİZİLER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274763"/>
            <a:ext cx="822960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600" b="1"/>
              <a:t>Dizi</a:t>
            </a:r>
            <a:r>
              <a:rPr lang="en-US" sz="2600" b="1"/>
              <a:t> (</a:t>
            </a:r>
            <a:r>
              <a:rPr lang="en-US" sz="2600" b="1">
                <a:solidFill>
                  <a:srgbClr val="FF0000"/>
                </a:solidFill>
              </a:rPr>
              <a:t>array</a:t>
            </a:r>
            <a:r>
              <a:rPr lang="en-US" sz="2600" b="1"/>
              <a:t>)</a:t>
            </a:r>
            <a:r>
              <a:rPr lang="tr-TR" sz="2600" b="1"/>
              <a:t>, en genel</a:t>
            </a:r>
            <a:r>
              <a:rPr lang="en-US" sz="2600" b="1"/>
              <a:t> </a:t>
            </a:r>
            <a:r>
              <a:rPr lang="tr-TR" sz="2600" b="1"/>
              <a:t>tanımıyla birbirleri ile ilişkili </a:t>
            </a:r>
            <a:r>
              <a:rPr lang="tr-TR" sz="2600" b="1">
                <a:solidFill>
                  <a:srgbClr val="FF0000"/>
                </a:solidFill>
              </a:rPr>
              <a:t>nümerik</a:t>
            </a:r>
            <a:r>
              <a:rPr lang="tr-TR" sz="2600" b="1"/>
              <a:t> ve</a:t>
            </a:r>
            <a:r>
              <a:rPr lang="en-US" sz="2600" b="1"/>
              <a:t>ya</a:t>
            </a:r>
            <a:r>
              <a:rPr lang="tr-TR" sz="2600" b="1"/>
              <a:t> </a:t>
            </a:r>
            <a:r>
              <a:rPr lang="tr-TR" sz="2600" b="1">
                <a:solidFill>
                  <a:srgbClr val="FF0000"/>
                </a:solidFill>
              </a:rPr>
              <a:t>metinsel</a:t>
            </a:r>
            <a:r>
              <a:rPr lang="tr-TR" sz="2600" b="1"/>
              <a:t> </a:t>
            </a:r>
            <a:r>
              <a:rPr lang="tr-TR" sz="2600" b="1">
                <a:solidFill>
                  <a:srgbClr val="FF0000"/>
                </a:solidFill>
              </a:rPr>
              <a:t>değerler topluluğudur</a:t>
            </a:r>
            <a:r>
              <a:rPr lang="en-US" sz="2600" b="1">
                <a:solidFill>
                  <a:srgbClr val="FF0000"/>
                </a:solidFill>
              </a:rPr>
              <a:t>. </a:t>
            </a:r>
            <a:endParaRPr lang="tr-TR" sz="2600" b="1">
              <a:solidFill>
                <a:srgbClr val="FF0000"/>
              </a:solidFill>
            </a:endParaRP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600" b="1"/>
              <a:t>Değişkenler içerisinde yalnız bir tek bilgi depolarken dizileri kullanarak </a:t>
            </a:r>
            <a:r>
              <a:rPr lang="tr-TR" sz="2600" b="1">
                <a:solidFill>
                  <a:srgbClr val="FF0000"/>
                </a:solidFill>
              </a:rPr>
              <a:t>aynı türden birden fazla bilgiyi </a:t>
            </a:r>
            <a:r>
              <a:rPr lang="tr-TR" sz="2600" b="1"/>
              <a:t>saklayabiliriz.</a:t>
            </a: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600" b="1"/>
              <a:t>Programımız içerisinde kullanacağımız 100 adet tamsayıyı 100 farklı değişken içinde saklamak </a:t>
            </a:r>
            <a:r>
              <a:rPr lang="en-US" sz="2600" b="1"/>
              <a:t> </a:t>
            </a:r>
            <a:r>
              <a:rPr lang="tr-TR" sz="2600" b="1"/>
              <a:t>yerine </a:t>
            </a:r>
            <a:r>
              <a:rPr lang="en-US" sz="2600" b="1"/>
              <a:t>bu am</a:t>
            </a:r>
            <a:r>
              <a:rPr lang="tr-TR" sz="2600" b="1"/>
              <a:t>açla içinde 100 tamsayı saklı bir dizi kullanmak daha mantıklıdır.</a:t>
            </a: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600" b="1"/>
              <a:t>Dizi elemanlarına ulaşmak  için</a:t>
            </a:r>
            <a:r>
              <a:rPr lang="en-US" sz="2600" b="1"/>
              <a:t> </a:t>
            </a:r>
            <a:r>
              <a:rPr lang="en-US" sz="2600" b="1">
                <a:solidFill>
                  <a:srgbClr val="FF0000"/>
                </a:solidFill>
              </a:rPr>
              <a:t>indis</a:t>
            </a:r>
            <a:r>
              <a:rPr lang="en-US" sz="2600" b="1"/>
              <a:t> ded</a:t>
            </a:r>
            <a:r>
              <a:rPr lang="tr-TR" sz="2600" b="1"/>
              <a:t>iğimiz yapılardan ve parantezlerden faydalanırız.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7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9863" y="512763"/>
            <a:ext cx="6245225" cy="1143000"/>
          </a:xfrm>
        </p:spPr>
        <p:txBody>
          <a:bodyPr/>
          <a:lstStyle/>
          <a:p>
            <a:pPr eaLnBrk="1" hangingPunct="1"/>
            <a:r>
              <a:rPr lang="en-US" sz="3600" b="1">
                <a:solidFill>
                  <a:srgbClr val="FF0000"/>
                </a:solidFill>
              </a:rPr>
              <a:t>MATLA</a:t>
            </a:r>
            <a:r>
              <a:rPr lang="tr-TR" sz="3600" b="1">
                <a:solidFill>
                  <a:srgbClr val="FF0000"/>
                </a:solidFill>
              </a:rPr>
              <a:t>B</a:t>
            </a:r>
            <a:r>
              <a:rPr lang="en-US" sz="3600" b="1">
                <a:solidFill>
                  <a:srgbClr val="FF0000"/>
                </a:solidFill>
              </a:rPr>
              <a:t>’DE</a:t>
            </a:r>
            <a:r>
              <a:rPr lang="tr-TR" sz="3600" b="1">
                <a:solidFill>
                  <a:srgbClr val="FF0000"/>
                </a:solidFill>
              </a:rPr>
              <a:t> DİZİLER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665288"/>
            <a:ext cx="8496300" cy="38528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A50021"/>
              </a:buClr>
            </a:pPr>
            <a:endParaRPr lang="tr-TR" sz="2800" b="1"/>
          </a:p>
          <a:p>
            <a:pPr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800" b="1"/>
              <a:t>Bir nümerik dizi </a:t>
            </a:r>
            <a:r>
              <a:rPr lang="tr-TR" sz="2800" b="1">
                <a:solidFill>
                  <a:srgbClr val="FF0000"/>
                </a:solidFill>
              </a:rPr>
              <a:t>vektör</a:t>
            </a:r>
            <a:r>
              <a:rPr lang="tr-TR" sz="2800" b="1"/>
              <a:t> veya </a:t>
            </a:r>
            <a:r>
              <a:rPr lang="tr-TR" sz="2800" b="1">
                <a:solidFill>
                  <a:srgbClr val="FF0000"/>
                </a:solidFill>
              </a:rPr>
              <a:t>matris</a:t>
            </a:r>
            <a:r>
              <a:rPr lang="tr-TR" sz="2800" b="1"/>
              <a:t> olabilir</a:t>
            </a:r>
            <a:r>
              <a:rPr lang="en-US" sz="2800" b="1"/>
              <a:t>.</a:t>
            </a:r>
            <a:endParaRPr lang="tr-TR" sz="2800" b="1"/>
          </a:p>
          <a:p>
            <a:pPr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800" b="1">
                <a:solidFill>
                  <a:srgbClr val="FF0000"/>
                </a:solidFill>
              </a:rPr>
              <a:t>nx1</a:t>
            </a:r>
            <a:r>
              <a:rPr lang="tr-TR" sz="2800" b="1"/>
              <a:t> veya </a:t>
            </a:r>
            <a:r>
              <a:rPr lang="tr-TR" sz="2800" b="1">
                <a:solidFill>
                  <a:srgbClr val="FF0000"/>
                </a:solidFill>
              </a:rPr>
              <a:t>1xm</a:t>
            </a:r>
            <a:r>
              <a:rPr lang="tr-TR" sz="2800" b="1">
                <a:solidFill>
                  <a:srgbClr val="0000CC"/>
                </a:solidFill>
              </a:rPr>
              <a:t> </a:t>
            </a:r>
            <a:r>
              <a:rPr lang="tr-TR" sz="2800" b="1"/>
              <a:t>dizisi bir </a:t>
            </a:r>
            <a:r>
              <a:rPr lang="tr-TR" sz="2800" b="1">
                <a:solidFill>
                  <a:srgbClr val="FF0000"/>
                </a:solidFill>
              </a:rPr>
              <a:t>vektör</a:t>
            </a:r>
            <a:r>
              <a:rPr lang="tr-TR" sz="2800" b="1"/>
              <a:t> gösterir. </a:t>
            </a: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800" b="1"/>
              <a:t>Bu çerçevede </a:t>
            </a:r>
            <a:r>
              <a:rPr lang="tr-TR" sz="2800" b="1">
                <a:solidFill>
                  <a:srgbClr val="FF0000"/>
                </a:solidFill>
              </a:rPr>
              <a:t>nx1</a:t>
            </a:r>
            <a:r>
              <a:rPr lang="tr-TR" sz="2800" b="1"/>
              <a:t>dizisi </a:t>
            </a:r>
            <a:r>
              <a:rPr lang="tr-TR" sz="2800" b="1">
                <a:solidFill>
                  <a:srgbClr val="FF0000"/>
                </a:solidFill>
              </a:rPr>
              <a:t>sütun vektörü</a:t>
            </a:r>
            <a:r>
              <a:rPr lang="tr-TR" sz="2800" b="1"/>
              <a:t> ve </a:t>
            </a:r>
            <a:r>
              <a:rPr lang="tr-TR" sz="2800" b="1">
                <a:solidFill>
                  <a:srgbClr val="FF0000"/>
                </a:solidFill>
              </a:rPr>
              <a:t>1xm</a:t>
            </a:r>
            <a:r>
              <a:rPr lang="tr-TR" sz="2800" b="1"/>
              <a:t> dizisi ise </a:t>
            </a:r>
            <a:r>
              <a:rPr lang="tr-TR" sz="2800" b="1">
                <a:solidFill>
                  <a:srgbClr val="FF0000"/>
                </a:solidFill>
              </a:rPr>
              <a:t>satır vektörü</a:t>
            </a:r>
            <a:r>
              <a:rPr lang="tr-TR" sz="2800" b="1"/>
              <a:t> olarak da düşünülebilir.</a:t>
            </a:r>
          </a:p>
          <a:p>
            <a:pPr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800" b="1">
                <a:solidFill>
                  <a:srgbClr val="FF0000"/>
                </a:solidFill>
              </a:rPr>
              <a:t>mxn</a:t>
            </a:r>
            <a:r>
              <a:rPr lang="tr-TR" sz="2800" b="1"/>
              <a:t> veya </a:t>
            </a:r>
            <a:r>
              <a:rPr lang="tr-TR" sz="2800" b="1">
                <a:solidFill>
                  <a:srgbClr val="FF0000"/>
                </a:solidFill>
              </a:rPr>
              <a:t>nxm</a:t>
            </a:r>
            <a:r>
              <a:rPr lang="tr-TR" sz="2800" b="1"/>
              <a:t> dizisi bir </a:t>
            </a:r>
            <a:r>
              <a:rPr lang="tr-TR" sz="2800" b="1">
                <a:solidFill>
                  <a:srgbClr val="FF0000"/>
                </a:solidFill>
              </a:rPr>
              <a:t>matris</a:t>
            </a:r>
            <a:r>
              <a:rPr lang="tr-TR" sz="2800" b="1"/>
              <a:t> gösterir.</a:t>
            </a:r>
          </a:p>
          <a:p>
            <a:pPr algn="just" eaLnBrk="1" hangingPunct="1">
              <a:lnSpc>
                <a:spcPct val="90000"/>
              </a:lnSpc>
              <a:buClr>
                <a:srgbClr val="A50021"/>
              </a:buClr>
            </a:pPr>
            <a:r>
              <a:rPr lang="tr-TR" sz="2800" b="1"/>
              <a:t>Bir dizinin eleman sayısı dizinin satır sayısı ile sütun sayısının çarpımıdır.</a:t>
            </a: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3438" y="512763"/>
            <a:ext cx="8229600" cy="1512887"/>
          </a:xfrm>
        </p:spPr>
        <p:txBody>
          <a:bodyPr/>
          <a:lstStyle/>
          <a:p>
            <a:pPr eaLnBrk="1" hangingPunct="1"/>
            <a:r>
              <a:rPr lang="tr-TR" sz="3400" b="1">
                <a:solidFill>
                  <a:srgbClr val="FF0000"/>
                </a:solidFill>
              </a:rPr>
              <a:t>MATLAB’DE TEK BOYUTLU DİZİLER (SATIR VEKTÖRLERİ) VE length Fonksiyonu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2241550"/>
            <a:ext cx="3941762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49488"/>
            <a:ext cx="3925887" cy="323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01625"/>
            <a:ext cx="8229600" cy="1512888"/>
          </a:xfrm>
        </p:spPr>
        <p:txBody>
          <a:bodyPr/>
          <a:lstStyle/>
          <a:p>
            <a:pPr eaLnBrk="1" hangingPunct="1"/>
            <a:r>
              <a:rPr lang="tr-TR" sz="3400" b="1">
                <a:solidFill>
                  <a:srgbClr val="FF0000"/>
                </a:solidFill>
              </a:rPr>
              <a:t>MATLAB’DE TEK BOYUTLU DİZİLER (SÜTUN VEKTÖRLERİ) VE length Fonksiyonu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9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0" name="Line 10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184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1881188"/>
            <a:ext cx="2257425" cy="444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1876425"/>
            <a:ext cx="1903413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9464" name="Text Box 10"/>
          <p:cNvSpPr txBox="1">
            <a:spLocks noChangeArrowheads="1"/>
          </p:cNvSpPr>
          <p:nvPr/>
        </p:nvSpPr>
        <p:spPr bwMode="auto">
          <a:xfrm>
            <a:off x="3863975" y="973138"/>
            <a:ext cx="1908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3600">
                <a:solidFill>
                  <a:srgbClr val="FF0000"/>
                </a:solidFill>
              </a:rPr>
              <a:t>İPUCU</a:t>
            </a:r>
          </a:p>
        </p:txBody>
      </p:sp>
      <p:sp>
        <p:nvSpPr>
          <p:cNvPr id="19465" name="Rectangle 3"/>
          <p:cNvSpPr txBox="1">
            <a:spLocks noChangeArrowheads="1"/>
          </p:cNvSpPr>
          <p:nvPr/>
        </p:nvSpPr>
        <p:spPr bwMode="auto">
          <a:xfrm>
            <a:off x="606425" y="2039938"/>
            <a:ext cx="8537575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tr-TR" sz="2400"/>
              <a:t>Bir </a:t>
            </a:r>
            <a:r>
              <a:rPr lang="tr-TR" sz="2400">
                <a:solidFill>
                  <a:srgbClr val="FF0000"/>
                </a:solidFill>
              </a:rPr>
              <a:t>satır veya sütun vektörü</a:t>
            </a:r>
            <a:r>
              <a:rPr lang="tr-TR" sz="2400"/>
              <a:t> içerisinde </a:t>
            </a:r>
            <a:r>
              <a:rPr lang="tr-TR" sz="2400">
                <a:solidFill>
                  <a:srgbClr val="FF0000"/>
                </a:solidFill>
              </a:rPr>
              <a:t>tek bir for döngüsü</a:t>
            </a:r>
            <a:r>
              <a:rPr lang="tr-TR" sz="2400"/>
              <a:t> kullanılarak kolaylıkla gezilebilir.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endParaRPr lang="tr-TR" sz="2400"/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tr-TR" sz="2400"/>
              <a:t>Eğer bu amaçla oluşturulacak bir </a:t>
            </a: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döngüsü </a:t>
            </a:r>
            <a:r>
              <a:rPr lang="tr-TR" sz="2400">
                <a:solidFill>
                  <a:srgbClr val="FF0000"/>
                </a:solidFill>
              </a:rPr>
              <a:t>i</a:t>
            </a:r>
            <a:r>
              <a:rPr lang="tr-TR" sz="2400"/>
              <a:t> adında bir döngü değişkeni ile kontrol edilirse, bu </a:t>
            </a:r>
            <a:r>
              <a:rPr lang="tr-TR" sz="2400">
                <a:solidFill>
                  <a:srgbClr val="FF0000"/>
                </a:solidFill>
              </a:rPr>
              <a:t>i</a:t>
            </a:r>
            <a:r>
              <a:rPr lang="tr-TR" sz="2400"/>
              <a:t> aynı zamanda dizinin indislerini de temsil etmiş olur.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endParaRPr lang="tr-TR" sz="2400"/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tr-TR" sz="2400">
                <a:solidFill>
                  <a:srgbClr val="FF0000"/>
                </a:solidFill>
              </a:rPr>
              <a:t>for</a:t>
            </a:r>
            <a:r>
              <a:rPr lang="tr-TR" sz="2400"/>
              <a:t> i=1:</a:t>
            </a:r>
            <a:r>
              <a:rPr lang="tr-TR" sz="2400">
                <a:solidFill>
                  <a:srgbClr val="FF0000"/>
                </a:solidFill>
              </a:rPr>
              <a:t>length</a:t>
            </a:r>
            <a:r>
              <a:rPr lang="tr-TR" sz="2400"/>
              <a:t>(A)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tr-TR" sz="2400"/>
              <a:t>	</a:t>
            </a:r>
            <a:r>
              <a:rPr lang="tr-TR" sz="2400">
                <a:solidFill>
                  <a:srgbClr val="FF0000"/>
                </a:solidFill>
              </a:rPr>
              <a:t>fprintf</a:t>
            </a:r>
            <a:r>
              <a:rPr lang="tr-TR" sz="2400"/>
              <a:t>('%d\n',A(i));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</a:pPr>
            <a:r>
              <a:rPr lang="tr-TR" sz="2400">
                <a:solidFill>
                  <a:srgbClr val="FF0000"/>
                </a:solidFill>
              </a:rPr>
              <a:t>end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2" name="Text Box 10"/>
          <p:cNvSpPr txBox="1">
            <a:spLocks noChangeArrowheads="1"/>
          </p:cNvSpPr>
          <p:nvPr/>
        </p:nvSpPr>
        <p:spPr bwMode="auto">
          <a:xfrm>
            <a:off x="835025" y="2160588"/>
            <a:ext cx="83089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235075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eaLnBrk="1" hangingPunct="1"/>
            <a:r>
              <a:rPr lang="tr-TR" sz="2300">
                <a:solidFill>
                  <a:srgbClr val="3333CC"/>
                </a:solidFill>
              </a:rPr>
              <a:t>satirVektoru=</a:t>
            </a:r>
            <a:r>
              <a:rPr lang="en-US" sz="2300">
                <a:solidFill>
                  <a:srgbClr val="3333CC"/>
                </a:solidFill>
              </a:rPr>
              <a:t>i</a:t>
            </a:r>
            <a:r>
              <a:rPr lang="tr-TR" sz="2300">
                <a:solidFill>
                  <a:srgbClr val="3333CC"/>
                </a:solidFill>
              </a:rPr>
              <a:t>lkDeger:artımMiktarı:</a:t>
            </a:r>
            <a:r>
              <a:rPr lang="en-US" sz="2300">
                <a:solidFill>
                  <a:srgbClr val="3333CC"/>
                </a:solidFill>
              </a:rPr>
              <a:t>s</a:t>
            </a:r>
            <a:r>
              <a:rPr lang="tr-TR" sz="2300">
                <a:solidFill>
                  <a:srgbClr val="3333CC"/>
                </a:solidFill>
              </a:rPr>
              <a:t>onDeger</a:t>
            </a:r>
            <a:r>
              <a:rPr lang="tr-TR" sz="1900">
                <a:solidFill>
                  <a:srgbClr val="FF0000"/>
                </a:solidFill>
              </a:rPr>
              <a:t> </a:t>
            </a:r>
          </a:p>
          <a:p>
            <a:pPr eaLnBrk="1" hangingPunct="1"/>
            <a:r>
              <a:rPr lang="tr-TR" sz="2300">
                <a:solidFill>
                  <a:srgbClr val="3333CC"/>
                </a:solidFill>
              </a:rPr>
              <a:t>artimMiktarı</a:t>
            </a:r>
            <a:r>
              <a:rPr lang="tr-TR" sz="2300"/>
              <a:t> belirtilmezse </a:t>
            </a:r>
            <a:r>
              <a:rPr lang="en-US" sz="2300">
                <a:solidFill>
                  <a:srgbClr val="3333CC"/>
                </a:solidFill>
              </a:rPr>
              <a:t>i</a:t>
            </a:r>
            <a:r>
              <a:rPr lang="tr-TR" sz="2300">
                <a:solidFill>
                  <a:srgbClr val="3333CC"/>
                </a:solidFill>
              </a:rPr>
              <a:t>lkDeger</a:t>
            </a:r>
            <a:r>
              <a:rPr lang="tr-TR" sz="2300"/>
              <a:t> den sonra 1’er artım olacağı anlaşılır. </a:t>
            </a:r>
            <a:endParaRPr lang="tr-TR" sz="2400"/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822325" y="350838"/>
            <a:ext cx="83216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3600">
                <a:solidFill>
                  <a:srgbClr val="FF0000"/>
                </a:solidFill>
              </a:rPr>
              <a:t>SATIR VEKTÖRLERİNİN İÇERİSİNİN OTOMATİK OLARAK SAYILARLA DOLDURULMASI</a:t>
            </a:r>
          </a:p>
        </p:txBody>
      </p:sp>
      <p:pic>
        <p:nvPicPr>
          <p:cNvPr id="215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3397250"/>
            <a:ext cx="3181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397250"/>
            <a:ext cx="320040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561568" y="266656"/>
            <a:ext cx="37526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tr-TR" sz="3600" dirty="0">
                <a:solidFill>
                  <a:srgbClr val="FF3300"/>
                </a:solidFill>
              </a:rPr>
              <a:t>UYGULAMA</a:t>
            </a:r>
          </a:p>
        </p:txBody>
      </p:sp>
      <p:sp>
        <p:nvSpPr>
          <p:cNvPr id="22537" name="Text Box 10"/>
          <p:cNvSpPr txBox="1">
            <a:spLocks noChangeArrowheads="1"/>
          </p:cNvSpPr>
          <p:nvPr/>
        </p:nvSpPr>
        <p:spPr bwMode="auto">
          <a:xfrm>
            <a:off x="635000" y="1092342"/>
            <a:ext cx="8442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tr-TR" sz="2400" dirty="0"/>
              <a:t>Kendisine parametre olarak aldığı </a:t>
            </a:r>
            <a:r>
              <a:rPr lang="en-US" sz="2400" dirty="0"/>
              <a:t>b</a:t>
            </a:r>
            <a:r>
              <a:rPr lang="tr-TR" sz="2400" dirty="0"/>
              <a:t>ir </a:t>
            </a:r>
            <a:r>
              <a:rPr lang="tr-TR" sz="2400" dirty="0">
                <a:solidFill>
                  <a:srgbClr val="FF0000"/>
                </a:solidFill>
              </a:rPr>
              <a:t>A</a:t>
            </a:r>
            <a:r>
              <a:rPr lang="tr-TR" sz="2400" dirty="0"/>
              <a:t> satır vektörünün en büyük elemanını bulan bir </a:t>
            </a:r>
            <a:r>
              <a:rPr lang="tr-TR" sz="2400" dirty="0">
                <a:solidFill>
                  <a:srgbClr val="FF0000"/>
                </a:solidFill>
              </a:rPr>
              <a:t>MATLAB</a:t>
            </a:r>
            <a:r>
              <a:rPr lang="tr-TR" sz="2400" dirty="0"/>
              <a:t> programı yazınız</a:t>
            </a:r>
            <a:r>
              <a:rPr lang="en-US" sz="2400" dirty="0"/>
              <a:t>.</a:t>
            </a:r>
            <a:r>
              <a:rPr lang="tr-TR" sz="2400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3228" y="2492896"/>
            <a:ext cx="6449329" cy="284693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tr-TR" dirty="0"/>
              <a:t>A=</a:t>
            </a:r>
            <a:r>
              <a:rPr lang="tr-TR" dirty="0" err="1"/>
              <a:t>input</a:t>
            </a:r>
            <a:r>
              <a:rPr lang="tr-TR" dirty="0"/>
              <a:t>(</a:t>
            </a:r>
            <a:r>
              <a:rPr lang="tr-TR" dirty="0">
                <a:solidFill>
                  <a:srgbClr val="FF0000"/>
                </a:solidFill>
              </a:rPr>
              <a:t>'A='</a:t>
            </a:r>
            <a:r>
              <a:rPr lang="tr-TR" dirty="0"/>
              <a:t>);</a:t>
            </a:r>
          </a:p>
          <a:p>
            <a:pPr>
              <a:spcBef>
                <a:spcPts val="600"/>
              </a:spcBef>
              <a:defRPr/>
            </a:pPr>
            <a:r>
              <a:rPr lang="tr-TR" dirty="0" err="1"/>
              <a:t>enBuyuk</a:t>
            </a:r>
            <a:r>
              <a:rPr lang="en-US" dirty="0"/>
              <a:t>=A(1); </a:t>
            </a:r>
            <a:r>
              <a:rPr lang="en-US" dirty="0">
                <a:solidFill>
                  <a:srgbClr val="FF0000"/>
                </a:solidFill>
              </a:rPr>
              <a:t>%</a:t>
            </a:r>
            <a:r>
              <a:rPr lang="en-US" dirty="0" err="1">
                <a:solidFill>
                  <a:srgbClr val="FF0000"/>
                </a:solidFill>
              </a:rPr>
              <a:t>Dizinin</a:t>
            </a:r>
            <a:r>
              <a:rPr lang="en-US" dirty="0">
                <a:solidFill>
                  <a:srgbClr val="FF0000"/>
                </a:solidFill>
              </a:rPr>
              <a:t> ilk </a:t>
            </a:r>
            <a:r>
              <a:rPr lang="en-US" dirty="0" err="1">
                <a:solidFill>
                  <a:srgbClr val="FF0000"/>
                </a:solidFill>
              </a:rPr>
              <a:t>elemani</a:t>
            </a:r>
            <a:r>
              <a:rPr lang="en-US" dirty="0">
                <a:solidFill>
                  <a:srgbClr val="FF0000"/>
                </a:solidFill>
              </a:rPr>
              <a:t> en </a:t>
            </a:r>
            <a:r>
              <a:rPr lang="en-US" dirty="0" err="1">
                <a:solidFill>
                  <a:srgbClr val="FF0000"/>
                </a:solidFill>
              </a:rPr>
              <a:t>buyuk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olsun</a:t>
            </a: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for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=2:length(A) </a:t>
            </a:r>
            <a:r>
              <a:rPr lang="en-US" dirty="0">
                <a:solidFill>
                  <a:srgbClr val="FF0000"/>
                </a:solidFill>
              </a:rPr>
              <a:t>%</a:t>
            </a:r>
            <a:r>
              <a:rPr lang="en-US" dirty="0" err="1">
                <a:solidFill>
                  <a:srgbClr val="FF0000"/>
                </a:solidFill>
              </a:rPr>
              <a:t>Kac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elemanli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vektor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acaba</a:t>
            </a:r>
            <a:r>
              <a:rPr lang="en-US" dirty="0">
                <a:solidFill>
                  <a:srgbClr val="FF0000"/>
                </a:solidFill>
              </a:rPr>
              <a:t>?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if</a:t>
            </a:r>
            <a:r>
              <a:rPr lang="en-US" dirty="0"/>
              <a:t> A(</a:t>
            </a:r>
            <a:r>
              <a:rPr lang="en-US" dirty="0" err="1"/>
              <a:t>i</a:t>
            </a:r>
            <a:r>
              <a:rPr lang="en-US" dirty="0"/>
              <a:t>)&gt;</a:t>
            </a:r>
            <a:r>
              <a:rPr lang="tr-TR" dirty="0" err="1"/>
              <a:t>enBuyuk</a:t>
            </a:r>
            <a:endParaRPr lang="en-US" dirty="0"/>
          </a:p>
          <a:p>
            <a:pPr>
              <a:spcBef>
                <a:spcPts val="600"/>
              </a:spcBef>
              <a:defRPr/>
            </a:pPr>
            <a:r>
              <a:rPr lang="en-US" dirty="0"/>
              <a:t>            </a:t>
            </a:r>
            <a:r>
              <a:rPr lang="tr-TR" dirty="0" err="1"/>
              <a:t>enBuyuk</a:t>
            </a:r>
            <a:r>
              <a:rPr lang="en-US" dirty="0"/>
              <a:t>=A(</a:t>
            </a:r>
            <a:r>
              <a:rPr lang="en-US" dirty="0" err="1"/>
              <a:t>i</a:t>
            </a:r>
            <a:r>
              <a:rPr lang="en-US" dirty="0"/>
              <a:t>);      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end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end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583569" y="996112"/>
            <a:ext cx="375265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tr-TR" sz="3600" dirty="0">
                <a:solidFill>
                  <a:srgbClr val="FF3300"/>
                </a:solidFill>
              </a:rPr>
              <a:t>SORULAR…</a:t>
            </a:r>
          </a:p>
        </p:txBody>
      </p:sp>
      <p:sp>
        <p:nvSpPr>
          <p:cNvPr id="22537" name="Text Box 10"/>
          <p:cNvSpPr txBox="1">
            <a:spLocks noChangeArrowheads="1"/>
          </p:cNvSpPr>
          <p:nvPr/>
        </p:nvSpPr>
        <p:spPr bwMode="auto">
          <a:xfrm>
            <a:off x="690339" y="2025650"/>
            <a:ext cx="84423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sz="2400" dirty="0"/>
              <a:t>Bir </a:t>
            </a:r>
            <a:r>
              <a:rPr lang="tr-TR" sz="2400" dirty="0">
                <a:solidFill>
                  <a:srgbClr val="FF0000"/>
                </a:solidFill>
              </a:rPr>
              <a:t>A</a:t>
            </a:r>
            <a:r>
              <a:rPr lang="tr-TR" sz="2400" dirty="0"/>
              <a:t> satır vektörünün elemanlarının toplamı</a:t>
            </a:r>
          </a:p>
          <a:p>
            <a:pPr marL="342900" indent="-342900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sz="2400" dirty="0"/>
              <a:t>Bir </a:t>
            </a:r>
            <a:r>
              <a:rPr lang="tr-TR" sz="2400" dirty="0">
                <a:solidFill>
                  <a:srgbClr val="FF0000"/>
                </a:solidFill>
              </a:rPr>
              <a:t>A</a:t>
            </a:r>
            <a:r>
              <a:rPr lang="tr-TR" sz="2400" dirty="0"/>
              <a:t> satır vektörünün aritmetik ortalaması</a:t>
            </a:r>
          </a:p>
          <a:p>
            <a:pPr marL="342900" indent="-342900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sz="2400" dirty="0"/>
              <a:t>Bir </a:t>
            </a:r>
            <a:r>
              <a:rPr lang="tr-TR" sz="2400" dirty="0">
                <a:solidFill>
                  <a:srgbClr val="FF0000"/>
                </a:solidFill>
              </a:rPr>
              <a:t>A</a:t>
            </a:r>
            <a:r>
              <a:rPr lang="tr-TR" sz="2400" dirty="0"/>
              <a:t> satır vektörünün elemanlarının çarpımı</a:t>
            </a:r>
          </a:p>
          <a:p>
            <a:pPr marL="342900" indent="-342900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sz="2400" dirty="0"/>
              <a:t>Bir </a:t>
            </a:r>
            <a:r>
              <a:rPr lang="tr-TR" sz="2400" dirty="0">
                <a:solidFill>
                  <a:srgbClr val="FF0000"/>
                </a:solidFill>
              </a:rPr>
              <a:t>A</a:t>
            </a:r>
            <a:r>
              <a:rPr lang="tr-TR" sz="2400" dirty="0"/>
              <a:t> satır vektörünün geometrik ortalaması</a:t>
            </a:r>
          </a:p>
          <a:p>
            <a:pPr marL="342900" indent="-342900" algn="just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sz="2400" dirty="0"/>
              <a:t>Bir </a:t>
            </a:r>
            <a:r>
              <a:rPr lang="tr-TR" sz="2400" dirty="0">
                <a:solidFill>
                  <a:srgbClr val="FF0000"/>
                </a:solidFill>
              </a:rPr>
              <a:t>A</a:t>
            </a:r>
            <a:r>
              <a:rPr lang="tr-TR" sz="2400" dirty="0"/>
              <a:t> satır vektörünün içerisindeki çift sayıların adedi</a:t>
            </a:r>
          </a:p>
        </p:txBody>
      </p:sp>
    </p:spTree>
    <p:extLst>
      <p:ext uri="{BB962C8B-B14F-4D97-AF65-F5344CB8AC3E}">
        <p14:creationId xmlns:p14="http://schemas.microsoft.com/office/powerpoint/2010/main" val="259437266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900113" y="441325"/>
            <a:ext cx="77057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2800">
                <a:solidFill>
                  <a:srgbClr val="FF0000"/>
                </a:solidFill>
              </a:rPr>
              <a:t>BİR SATIR VEKTÖRÜNÜN BİLGİ DEPOLAMAK AMACIYLA KULLANILMASI</a:t>
            </a:r>
          </a:p>
        </p:txBody>
      </p:sp>
      <p:sp>
        <p:nvSpPr>
          <p:cNvPr id="23561" name="Text Box 17"/>
          <p:cNvSpPr txBox="1">
            <a:spLocks noChangeArrowheads="1"/>
          </p:cNvSpPr>
          <p:nvPr/>
        </p:nvSpPr>
        <p:spPr bwMode="auto">
          <a:xfrm>
            <a:off x="2771775" y="1376363"/>
            <a:ext cx="504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3200"/>
              <a:t>A</a:t>
            </a:r>
            <a:r>
              <a:rPr lang="en-US" sz="3200"/>
              <a:t>=[ ]; </a:t>
            </a:r>
            <a:r>
              <a:rPr lang="en-US" sz="3200">
                <a:solidFill>
                  <a:srgbClr val="FF0000"/>
                </a:solidFill>
              </a:rPr>
              <a:t>%Baslangicta Bos</a:t>
            </a:r>
          </a:p>
        </p:txBody>
      </p:sp>
      <p:sp>
        <p:nvSpPr>
          <p:cNvPr id="23562" name="Text Box 18"/>
          <p:cNvSpPr txBox="1">
            <a:spLocks noChangeArrowheads="1"/>
          </p:cNvSpPr>
          <p:nvPr/>
        </p:nvSpPr>
        <p:spPr bwMode="auto">
          <a:xfrm>
            <a:off x="863600" y="2024063"/>
            <a:ext cx="3611563" cy="15700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>
                <a:solidFill>
                  <a:srgbClr val="FF0000"/>
                </a:solidFill>
              </a:rPr>
              <a:t>1.</a:t>
            </a:r>
            <a:r>
              <a:rPr lang="tr-TR" sz="3200">
                <a:solidFill>
                  <a:srgbClr val="FF0000"/>
                </a:solidFill>
              </a:rPr>
              <a:t> METOD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/>
              <a:t>A=[A </a:t>
            </a:r>
            <a:r>
              <a:rPr lang="en-US" sz="3200">
                <a:solidFill>
                  <a:srgbClr val="FF0000"/>
                </a:solidFill>
              </a:rPr>
              <a:t>x</a:t>
            </a:r>
            <a:r>
              <a:rPr lang="en-US" sz="3200"/>
              <a:t>]; </a:t>
            </a:r>
            <a:r>
              <a:rPr lang="en-US" sz="3200">
                <a:solidFill>
                  <a:srgbClr val="0066FF"/>
                </a:solidFill>
              </a:rPr>
              <a:t>%A=[x]</a:t>
            </a:r>
          </a:p>
          <a:p>
            <a:r>
              <a:rPr lang="en-US" sz="3200"/>
              <a:t>A=[A </a:t>
            </a:r>
            <a:r>
              <a:rPr lang="en-US" sz="3200">
                <a:solidFill>
                  <a:srgbClr val="FF0000"/>
                </a:solidFill>
              </a:rPr>
              <a:t>y</a:t>
            </a:r>
            <a:r>
              <a:rPr lang="en-US" sz="3200"/>
              <a:t>]; </a:t>
            </a:r>
            <a:r>
              <a:rPr lang="en-US" sz="3200">
                <a:solidFill>
                  <a:srgbClr val="0066FF"/>
                </a:solidFill>
              </a:rPr>
              <a:t>%A=[x y]</a:t>
            </a:r>
          </a:p>
        </p:txBody>
      </p:sp>
      <p:sp>
        <p:nvSpPr>
          <p:cNvPr id="23563" name="Text Box 19"/>
          <p:cNvSpPr txBox="1">
            <a:spLocks noChangeArrowheads="1"/>
          </p:cNvSpPr>
          <p:nvPr/>
        </p:nvSpPr>
        <p:spPr bwMode="auto">
          <a:xfrm>
            <a:off x="5116513" y="2024063"/>
            <a:ext cx="3443287" cy="15700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>
                <a:solidFill>
                  <a:srgbClr val="FF0000"/>
                </a:solidFill>
              </a:rPr>
              <a:t>2.</a:t>
            </a:r>
            <a:r>
              <a:rPr lang="tr-TR" sz="3200">
                <a:solidFill>
                  <a:srgbClr val="FF0000"/>
                </a:solidFill>
              </a:rPr>
              <a:t> METOD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/>
              <a:t>A(1)=</a:t>
            </a:r>
            <a:r>
              <a:rPr lang="en-US" sz="3200">
                <a:solidFill>
                  <a:srgbClr val="FF0000"/>
                </a:solidFill>
              </a:rPr>
              <a:t>x</a:t>
            </a:r>
            <a:r>
              <a:rPr lang="en-US" sz="3200"/>
              <a:t>; </a:t>
            </a:r>
            <a:r>
              <a:rPr lang="en-US" sz="3200">
                <a:solidFill>
                  <a:srgbClr val="0066FF"/>
                </a:solidFill>
              </a:rPr>
              <a:t>%A=[x]</a:t>
            </a:r>
          </a:p>
          <a:p>
            <a:r>
              <a:rPr lang="en-US" sz="3200"/>
              <a:t>A(2)=</a:t>
            </a:r>
            <a:r>
              <a:rPr lang="en-US" sz="3200">
                <a:solidFill>
                  <a:srgbClr val="FF0000"/>
                </a:solidFill>
              </a:rPr>
              <a:t>y</a:t>
            </a:r>
            <a:r>
              <a:rPr lang="en-US" sz="3200"/>
              <a:t>; </a:t>
            </a:r>
            <a:r>
              <a:rPr lang="en-US" sz="3200">
                <a:solidFill>
                  <a:srgbClr val="0066FF"/>
                </a:solidFill>
              </a:rPr>
              <a:t>%A=[x y]</a:t>
            </a:r>
          </a:p>
        </p:txBody>
      </p:sp>
      <p:sp>
        <p:nvSpPr>
          <p:cNvPr id="23564" name="Text Box 20"/>
          <p:cNvSpPr txBox="1">
            <a:spLocks noChangeArrowheads="1"/>
          </p:cNvSpPr>
          <p:nvPr/>
        </p:nvSpPr>
        <p:spPr bwMode="auto">
          <a:xfrm>
            <a:off x="935038" y="4941888"/>
            <a:ext cx="76327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2800"/>
              <a:t>Başlangıçta boş olan bir satır vektörünün içine</a:t>
            </a:r>
            <a:r>
              <a:rPr lang="en-US" sz="2800"/>
              <a:t> </a:t>
            </a:r>
            <a:r>
              <a:rPr lang="tr-TR" sz="2800"/>
              <a:t>sırasıyla </a:t>
            </a:r>
            <a:r>
              <a:rPr lang="tr-TR" sz="2800">
                <a:solidFill>
                  <a:srgbClr val="FF0000"/>
                </a:solidFill>
              </a:rPr>
              <a:t>x</a:t>
            </a:r>
            <a:r>
              <a:rPr lang="tr-TR" sz="2800"/>
              <a:t> ve </a:t>
            </a:r>
            <a:r>
              <a:rPr lang="tr-TR" sz="2800">
                <a:solidFill>
                  <a:srgbClr val="FF0000"/>
                </a:solidFill>
              </a:rPr>
              <a:t>y</a:t>
            </a:r>
            <a:r>
              <a:rPr lang="tr-TR" sz="2800"/>
              <a:t> elemanları ekleniyor</a:t>
            </a:r>
            <a:r>
              <a:rPr lang="en-US" sz="2800"/>
              <a:t>.</a:t>
            </a:r>
          </a:p>
        </p:txBody>
      </p:sp>
      <p:sp>
        <p:nvSpPr>
          <p:cNvPr id="23565" name="Down Arrow 1"/>
          <p:cNvSpPr>
            <a:spLocks noChangeArrowheads="1"/>
          </p:cNvSpPr>
          <p:nvPr/>
        </p:nvSpPr>
        <p:spPr bwMode="auto">
          <a:xfrm>
            <a:off x="2586038" y="3648075"/>
            <a:ext cx="277812" cy="890588"/>
          </a:xfrm>
          <a:prstGeom prst="downArrow">
            <a:avLst>
              <a:gd name="adj1" fmla="val 50000"/>
              <a:gd name="adj2" fmla="val 5007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Down Arrow 13"/>
          <p:cNvSpPr>
            <a:spLocks noChangeArrowheads="1"/>
          </p:cNvSpPr>
          <p:nvPr/>
        </p:nvSpPr>
        <p:spPr bwMode="auto">
          <a:xfrm>
            <a:off x="6705600" y="3648075"/>
            <a:ext cx="279400" cy="890588"/>
          </a:xfrm>
          <a:prstGeom prst="downArrow">
            <a:avLst>
              <a:gd name="adj1" fmla="val 50000"/>
              <a:gd name="adj2" fmla="val 4979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738188" y="727075"/>
            <a:ext cx="8199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sz="2800">
                <a:solidFill>
                  <a:srgbClr val="FF0000"/>
                </a:solidFill>
              </a:rPr>
              <a:t>İKİ RESİM ARASINDAKİ 10 FARKI BULUNUZ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tr-TR" sz="2800">
              <a:solidFill>
                <a:srgbClr val="FF0000"/>
              </a:solidFill>
            </a:endParaRPr>
          </a:p>
        </p:txBody>
      </p:sp>
      <p:sp>
        <p:nvSpPr>
          <p:cNvPr id="24585" name="Text Box 17"/>
          <p:cNvSpPr txBox="1">
            <a:spLocks noChangeArrowheads="1"/>
          </p:cNvSpPr>
          <p:nvPr/>
        </p:nvSpPr>
        <p:spPr bwMode="auto">
          <a:xfrm>
            <a:off x="2771775" y="1376363"/>
            <a:ext cx="4910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sz="3200"/>
              <a:t>A</a:t>
            </a:r>
            <a:r>
              <a:rPr lang="en-US" sz="3200"/>
              <a:t>=[ ]; </a:t>
            </a:r>
            <a:r>
              <a:rPr lang="en-US" sz="3200">
                <a:solidFill>
                  <a:srgbClr val="FF0000"/>
                </a:solidFill>
              </a:rPr>
              <a:t>%Baslangicta Bos</a:t>
            </a:r>
          </a:p>
        </p:txBody>
      </p:sp>
      <p:sp>
        <p:nvSpPr>
          <p:cNvPr id="24586" name="Text Box 18"/>
          <p:cNvSpPr txBox="1">
            <a:spLocks noChangeArrowheads="1"/>
          </p:cNvSpPr>
          <p:nvPr/>
        </p:nvSpPr>
        <p:spPr bwMode="auto">
          <a:xfrm>
            <a:off x="882650" y="2225675"/>
            <a:ext cx="3778250" cy="2124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tr-TR" sz="3200">
                <a:solidFill>
                  <a:srgbClr val="FF0000"/>
                </a:solidFill>
              </a:rPr>
              <a:t>1. </a:t>
            </a:r>
            <a:r>
              <a:rPr lang="en-US" sz="3200">
                <a:solidFill>
                  <a:srgbClr val="FF0000"/>
                </a:solidFill>
              </a:rPr>
              <a:t>RES</a:t>
            </a:r>
            <a:r>
              <a:rPr lang="tr-TR" sz="3200">
                <a:solidFill>
                  <a:srgbClr val="FF0000"/>
                </a:solidFill>
              </a:rPr>
              <a:t>İM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/>
              <a:t>A=[A </a:t>
            </a:r>
            <a:r>
              <a:rPr lang="en-US" sz="3200">
                <a:solidFill>
                  <a:srgbClr val="FF0000"/>
                </a:solidFill>
              </a:rPr>
              <a:t>x</a:t>
            </a:r>
            <a:r>
              <a:rPr lang="en-US" sz="3200"/>
              <a:t>]; </a:t>
            </a:r>
            <a:r>
              <a:rPr lang="en-US" sz="3200">
                <a:solidFill>
                  <a:srgbClr val="0066FF"/>
                </a:solidFill>
              </a:rPr>
              <a:t>%A=[x]</a:t>
            </a:r>
          </a:p>
          <a:p>
            <a:r>
              <a:rPr lang="en-US" sz="3200"/>
              <a:t>A=[A </a:t>
            </a:r>
            <a:r>
              <a:rPr lang="en-US" sz="3200">
                <a:solidFill>
                  <a:srgbClr val="FF0000"/>
                </a:solidFill>
              </a:rPr>
              <a:t>y</a:t>
            </a:r>
            <a:r>
              <a:rPr lang="en-US" sz="3200"/>
              <a:t>]; </a:t>
            </a:r>
            <a:r>
              <a:rPr lang="en-US" sz="3200">
                <a:solidFill>
                  <a:srgbClr val="0066FF"/>
                </a:solidFill>
              </a:rPr>
              <a:t>%A=[x y]</a:t>
            </a:r>
            <a:endParaRPr lang="tr-TR" sz="3200">
              <a:solidFill>
                <a:srgbClr val="0066FF"/>
              </a:solidFill>
            </a:endParaRPr>
          </a:p>
          <a:p>
            <a:r>
              <a:rPr lang="tr-TR"/>
              <a:t>Son eklenen dizi elemanı dizinin </a:t>
            </a:r>
            <a:endParaRPr lang="en-US"/>
          </a:p>
          <a:p>
            <a:r>
              <a:rPr lang="tr-TR">
                <a:solidFill>
                  <a:srgbClr val="FF0000"/>
                </a:solidFill>
              </a:rPr>
              <a:t>son</a:t>
            </a:r>
            <a:r>
              <a:rPr lang="tr-TR"/>
              <a:t> elemanı oluyor.</a:t>
            </a:r>
            <a:endParaRPr lang="en-US"/>
          </a:p>
        </p:txBody>
      </p:sp>
      <p:sp>
        <p:nvSpPr>
          <p:cNvPr id="24587" name="Text Box 19"/>
          <p:cNvSpPr txBox="1">
            <a:spLocks noChangeArrowheads="1"/>
          </p:cNvSpPr>
          <p:nvPr/>
        </p:nvSpPr>
        <p:spPr bwMode="auto">
          <a:xfrm>
            <a:off x="5165725" y="2225675"/>
            <a:ext cx="3775075" cy="2124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>
                <a:solidFill>
                  <a:srgbClr val="FF0000"/>
                </a:solidFill>
              </a:rPr>
              <a:t>2.</a:t>
            </a:r>
            <a:r>
              <a:rPr lang="tr-TR" sz="3200">
                <a:solidFill>
                  <a:srgbClr val="FF0000"/>
                </a:solidFill>
              </a:rPr>
              <a:t> RESİM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/>
              <a:t>A=[</a:t>
            </a:r>
            <a:r>
              <a:rPr lang="tr-TR" sz="3200">
                <a:solidFill>
                  <a:srgbClr val="FF0000"/>
                </a:solidFill>
              </a:rPr>
              <a:t>x</a:t>
            </a:r>
            <a:r>
              <a:rPr lang="en-US" sz="3200"/>
              <a:t> </a:t>
            </a:r>
            <a:r>
              <a:rPr lang="tr-TR" sz="3200"/>
              <a:t>A</a:t>
            </a:r>
            <a:r>
              <a:rPr lang="en-US" sz="3200"/>
              <a:t>]; </a:t>
            </a:r>
            <a:r>
              <a:rPr lang="en-US" sz="3200">
                <a:solidFill>
                  <a:srgbClr val="0066FF"/>
                </a:solidFill>
              </a:rPr>
              <a:t>%A=[x]</a:t>
            </a:r>
          </a:p>
          <a:p>
            <a:r>
              <a:rPr lang="en-US" sz="3200"/>
              <a:t>A=[</a:t>
            </a:r>
            <a:r>
              <a:rPr lang="tr-TR" sz="3200">
                <a:solidFill>
                  <a:srgbClr val="FF0000"/>
                </a:solidFill>
              </a:rPr>
              <a:t>y</a:t>
            </a:r>
            <a:r>
              <a:rPr lang="en-US" sz="3200"/>
              <a:t> </a:t>
            </a:r>
            <a:r>
              <a:rPr lang="tr-TR" sz="3200"/>
              <a:t>A</a:t>
            </a:r>
            <a:r>
              <a:rPr lang="en-US" sz="3200"/>
              <a:t>]; </a:t>
            </a:r>
            <a:r>
              <a:rPr lang="en-US" sz="3200">
                <a:solidFill>
                  <a:srgbClr val="0066FF"/>
                </a:solidFill>
              </a:rPr>
              <a:t>%A=[</a:t>
            </a:r>
            <a:r>
              <a:rPr lang="tr-TR" sz="3200">
                <a:solidFill>
                  <a:srgbClr val="0066FF"/>
                </a:solidFill>
              </a:rPr>
              <a:t>y</a:t>
            </a:r>
            <a:r>
              <a:rPr lang="en-US" sz="3200">
                <a:solidFill>
                  <a:srgbClr val="0066FF"/>
                </a:solidFill>
              </a:rPr>
              <a:t> </a:t>
            </a:r>
            <a:r>
              <a:rPr lang="tr-TR" sz="3200">
                <a:solidFill>
                  <a:srgbClr val="0066FF"/>
                </a:solidFill>
              </a:rPr>
              <a:t>x</a:t>
            </a:r>
            <a:r>
              <a:rPr lang="en-US" sz="3200">
                <a:solidFill>
                  <a:srgbClr val="0066FF"/>
                </a:solidFill>
              </a:rPr>
              <a:t>]</a:t>
            </a:r>
            <a:endParaRPr lang="tr-TR" sz="3200">
              <a:solidFill>
                <a:srgbClr val="0066FF"/>
              </a:solidFill>
            </a:endParaRPr>
          </a:p>
          <a:p>
            <a:r>
              <a:rPr lang="tr-TR"/>
              <a:t>Son eklenen dizi elemanı dizinin </a:t>
            </a:r>
            <a:endParaRPr lang="en-US"/>
          </a:p>
          <a:p>
            <a:r>
              <a:rPr lang="en-US">
                <a:solidFill>
                  <a:srgbClr val="FF0000"/>
                </a:solidFill>
              </a:rPr>
              <a:t>ilk</a:t>
            </a:r>
            <a:r>
              <a:rPr lang="tr-TR"/>
              <a:t> elemanı oluyor.</a:t>
            </a:r>
            <a:endParaRPr lang="en-US"/>
          </a:p>
        </p:txBody>
      </p:sp>
      <p:sp>
        <p:nvSpPr>
          <p:cNvPr id="24588" name="Text Box 20"/>
          <p:cNvSpPr txBox="1">
            <a:spLocks noChangeArrowheads="1"/>
          </p:cNvSpPr>
          <p:nvPr/>
        </p:nvSpPr>
        <p:spPr bwMode="auto">
          <a:xfrm>
            <a:off x="1020763" y="4724400"/>
            <a:ext cx="76327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tr-TR" sz="2800">
                <a:solidFill>
                  <a:srgbClr val="3333CC"/>
                </a:solidFill>
              </a:rPr>
              <a:t>Bu iki farklı türdeki depolama stratejisinin ne tür uygulamalar için uygun olabileceği üzerinde dikkatlice düşününüz.</a:t>
            </a:r>
            <a:endParaRPr lang="en-US" sz="2800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08" name="Text Box 17"/>
          <p:cNvSpPr txBox="1">
            <a:spLocks noChangeArrowheads="1"/>
          </p:cNvSpPr>
          <p:nvPr/>
        </p:nvSpPr>
        <p:spPr bwMode="auto">
          <a:xfrm>
            <a:off x="2663825" y="1376363"/>
            <a:ext cx="4195763" cy="37861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6000"/>
              <a:t>&gt;&gt;</a:t>
            </a:r>
            <a:r>
              <a:rPr lang="tr-TR" sz="6000"/>
              <a:t>A</a:t>
            </a:r>
            <a:r>
              <a:rPr lang="en-US" sz="6000"/>
              <a:t>=[ ]</a:t>
            </a:r>
          </a:p>
          <a:p>
            <a:r>
              <a:rPr lang="en-US" sz="6000"/>
              <a:t>&gt;&gt;A=[A   </a:t>
            </a:r>
            <a:r>
              <a:rPr lang="en-US" sz="6000">
                <a:solidFill>
                  <a:srgbClr val="FF0000"/>
                </a:solidFill>
              </a:rPr>
              <a:t>1</a:t>
            </a:r>
            <a:r>
              <a:rPr lang="en-US" sz="6000"/>
              <a:t>]</a:t>
            </a:r>
          </a:p>
          <a:p>
            <a:r>
              <a:rPr lang="en-US" sz="6000"/>
              <a:t>&gt;&gt;A=[A   </a:t>
            </a:r>
            <a:r>
              <a:rPr lang="en-US" sz="6000">
                <a:solidFill>
                  <a:srgbClr val="FF0000"/>
                </a:solidFill>
              </a:rPr>
              <a:t>2</a:t>
            </a:r>
            <a:r>
              <a:rPr lang="en-US" sz="6000"/>
              <a:t>]</a:t>
            </a:r>
          </a:p>
          <a:p>
            <a:r>
              <a:rPr lang="en-US" sz="6000"/>
              <a:t>&gt;&gt;A=[</a:t>
            </a:r>
            <a:r>
              <a:rPr lang="en-US" sz="6000">
                <a:solidFill>
                  <a:srgbClr val="FF0000"/>
                </a:solidFill>
              </a:rPr>
              <a:t>3</a:t>
            </a:r>
            <a:r>
              <a:rPr lang="en-US" sz="6000"/>
              <a:t>   A]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3492500" y="358775"/>
            <a:ext cx="3051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3600" dirty="0">
                <a:solidFill>
                  <a:srgbClr val="FF3300"/>
                </a:solidFill>
                <a:cs typeface="Arial" charset="0"/>
              </a:rPr>
              <a:t>U</a:t>
            </a:r>
            <a:r>
              <a:rPr lang="en-US" sz="3600" dirty="0">
                <a:solidFill>
                  <a:srgbClr val="FF3300"/>
                </a:solidFill>
                <a:cs typeface="Arial" charset="0"/>
              </a:rPr>
              <a:t>YGULAMA</a:t>
            </a:r>
            <a:r>
              <a:rPr lang="tr-TR" sz="3600" dirty="0">
                <a:solidFill>
                  <a:srgbClr val="FF3300"/>
                </a:solidFill>
                <a:cs typeface="Arial" charset="0"/>
              </a:rPr>
              <a:t> 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0" y="2627313"/>
            <a:ext cx="9158288" cy="423192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tr-TR" sz="2400" dirty="0" err="1"/>
              <a:t>altLimit</a:t>
            </a:r>
            <a:r>
              <a:rPr lang="tr-TR" sz="2400" dirty="0"/>
              <a:t>=</a:t>
            </a:r>
            <a:r>
              <a:rPr lang="tr-TR" sz="2400" dirty="0" err="1"/>
              <a:t>input</a:t>
            </a:r>
            <a:r>
              <a:rPr lang="tr-TR" sz="2400" dirty="0"/>
              <a:t>(</a:t>
            </a:r>
            <a:r>
              <a:rPr lang="tr-TR" sz="2400" dirty="0">
                <a:solidFill>
                  <a:srgbClr val="FF0000"/>
                </a:solidFill>
              </a:rPr>
              <a:t>'</a:t>
            </a:r>
            <a:r>
              <a:rPr lang="tr-TR" sz="2400" dirty="0" err="1">
                <a:solidFill>
                  <a:srgbClr val="FF0000"/>
                </a:solidFill>
              </a:rPr>
              <a:t>altLimit</a:t>
            </a:r>
            <a:r>
              <a:rPr lang="tr-TR" sz="2400" dirty="0">
                <a:solidFill>
                  <a:srgbClr val="FF0000"/>
                </a:solidFill>
              </a:rPr>
              <a:t>='</a:t>
            </a:r>
            <a:r>
              <a:rPr lang="tr-TR" sz="2400" dirty="0"/>
              <a:t>);</a:t>
            </a:r>
          </a:p>
          <a:p>
            <a:pPr>
              <a:spcBef>
                <a:spcPts val="600"/>
              </a:spcBef>
              <a:defRPr/>
            </a:pPr>
            <a:r>
              <a:rPr lang="tr-TR" sz="2400" dirty="0" err="1"/>
              <a:t>ustLimit</a:t>
            </a:r>
            <a:r>
              <a:rPr lang="tr-TR" sz="2400" dirty="0"/>
              <a:t>=</a:t>
            </a:r>
            <a:r>
              <a:rPr lang="tr-TR" sz="2400" dirty="0" err="1"/>
              <a:t>input</a:t>
            </a:r>
            <a:r>
              <a:rPr lang="tr-TR" sz="2400" dirty="0"/>
              <a:t>(</a:t>
            </a:r>
            <a:r>
              <a:rPr lang="tr-TR" sz="2400" dirty="0">
                <a:solidFill>
                  <a:srgbClr val="FF0000"/>
                </a:solidFill>
              </a:rPr>
              <a:t>'</a:t>
            </a:r>
            <a:r>
              <a:rPr lang="tr-TR" sz="2400" dirty="0" err="1">
                <a:solidFill>
                  <a:srgbClr val="FF0000"/>
                </a:solidFill>
              </a:rPr>
              <a:t>üstLimit</a:t>
            </a:r>
            <a:r>
              <a:rPr lang="tr-TR" sz="2400" dirty="0">
                <a:solidFill>
                  <a:srgbClr val="FF0000"/>
                </a:solidFill>
              </a:rPr>
              <a:t>='</a:t>
            </a:r>
            <a:r>
              <a:rPr lang="tr-TR" sz="2400" dirty="0"/>
              <a:t>);</a:t>
            </a:r>
          </a:p>
          <a:p>
            <a:pPr>
              <a:spcBef>
                <a:spcPts val="600"/>
              </a:spcBef>
            </a:pPr>
            <a:r>
              <a:rPr lang="tr-TR" sz="2200" dirty="0" err="1"/>
              <a:t>depoVektor</a:t>
            </a:r>
            <a:r>
              <a:rPr lang="tr-TR" sz="2200" dirty="0"/>
              <a:t>=[ ];</a:t>
            </a:r>
            <a:r>
              <a:rPr lang="tr-TR" sz="2200" dirty="0">
                <a:solidFill>
                  <a:srgbClr val="FF0000"/>
                </a:solidFill>
              </a:rPr>
              <a:t>%</a:t>
            </a:r>
            <a:r>
              <a:rPr lang="tr-TR" sz="2200" dirty="0" err="1">
                <a:solidFill>
                  <a:srgbClr val="FF0000"/>
                </a:solidFill>
              </a:rPr>
              <a:t>Baslangicta</a:t>
            </a:r>
            <a:r>
              <a:rPr lang="tr-TR" sz="2200" dirty="0">
                <a:solidFill>
                  <a:srgbClr val="FF0000"/>
                </a:solidFill>
              </a:rPr>
              <a:t> Bos Bir Satir </a:t>
            </a:r>
            <a:r>
              <a:rPr lang="tr-TR" sz="2200" dirty="0" err="1">
                <a:solidFill>
                  <a:srgbClr val="FF0000"/>
                </a:solidFill>
              </a:rPr>
              <a:t>Vektoru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i=</a:t>
            </a:r>
            <a:r>
              <a:rPr lang="tr-TR" sz="2200" dirty="0" err="1"/>
              <a:t>altLimit:ustLimit</a:t>
            </a:r>
            <a:endParaRPr lang="tr-TR" sz="2200" dirty="0"/>
          </a:p>
          <a:p>
            <a:pPr>
              <a:spcBef>
                <a:spcPts val="600"/>
              </a:spcBef>
            </a:pPr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if</a:t>
            </a:r>
            <a:r>
              <a:rPr lang="tr-TR" sz="2200" dirty="0"/>
              <a:t> mod(i,2)==0</a:t>
            </a:r>
            <a:r>
              <a:rPr lang="tr-TR" sz="2200" dirty="0">
                <a:solidFill>
                  <a:srgbClr val="FF0000"/>
                </a:solidFill>
              </a:rPr>
              <a:t>%Geriye 1 veya 0 </a:t>
            </a:r>
            <a:r>
              <a:rPr lang="tr-TR" sz="2200" dirty="0" err="1">
                <a:solidFill>
                  <a:srgbClr val="FF0000"/>
                </a:solidFill>
              </a:rPr>
              <a:t>Donduren</a:t>
            </a:r>
            <a:r>
              <a:rPr lang="tr-TR" sz="2200" dirty="0">
                <a:solidFill>
                  <a:srgbClr val="FF0000"/>
                </a:solidFill>
              </a:rPr>
              <a:t> Alt Fonksiyon</a:t>
            </a:r>
          </a:p>
          <a:p>
            <a:pPr>
              <a:spcBef>
                <a:spcPts val="600"/>
              </a:spcBef>
            </a:pPr>
            <a:r>
              <a:rPr lang="tr-TR" sz="2200" dirty="0"/>
              <a:t>		</a:t>
            </a:r>
            <a:r>
              <a:rPr lang="tr-TR" sz="2200" dirty="0" err="1"/>
              <a:t>depoVektor</a:t>
            </a:r>
            <a:r>
              <a:rPr lang="tr-TR" sz="2200" dirty="0"/>
              <a:t>=[</a:t>
            </a:r>
            <a:r>
              <a:rPr lang="tr-TR" sz="2200" dirty="0" err="1"/>
              <a:t>depoVektor</a:t>
            </a:r>
            <a:r>
              <a:rPr lang="tr-TR" sz="2200" dirty="0"/>
              <a:t> i];</a:t>
            </a:r>
            <a:r>
              <a:rPr lang="tr-TR" dirty="0">
                <a:solidFill>
                  <a:srgbClr val="FF0000"/>
                </a:solidFill>
              </a:rPr>
              <a:t>%Depo </a:t>
            </a:r>
            <a:r>
              <a:rPr lang="tr-TR" dirty="0" err="1">
                <a:solidFill>
                  <a:srgbClr val="FF0000"/>
                </a:solidFill>
              </a:rPr>
              <a:t>Vektorun</a:t>
            </a:r>
            <a:r>
              <a:rPr lang="tr-TR" dirty="0">
                <a:solidFill>
                  <a:srgbClr val="FF0000"/>
                </a:solidFill>
              </a:rPr>
              <a:t> Sonuna Ekle</a:t>
            </a:r>
          </a:p>
          <a:p>
            <a:pPr>
              <a:spcBef>
                <a:spcPts val="600"/>
              </a:spcBef>
            </a:pPr>
            <a:r>
              <a:rPr lang="tr-TR" dirty="0">
                <a:solidFill>
                  <a:srgbClr val="FF0000"/>
                </a:solidFill>
              </a:rPr>
              <a:t>		</a:t>
            </a:r>
            <a:r>
              <a:rPr lang="tr-TR" sz="2200" dirty="0">
                <a:solidFill>
                  <a:srgbClr val="FF0000"/>
                </a:solidFill>
              </a:rPr>
              <a:t>%</a:t>
            </a:r>
            <a:r>
              <a:rPr lang="tr-TR" sz="2200" dirty="0" err="1">
                <a:solidFill>
                  <a:srgbClr val="FF0000"/>
                </a:solidFill>
              </a:rPr>
              <a:t>depoVektor</a:t>
            </a:r>
            <a:r>
              <a:rPr lang="tr-TR" sz="2200" dirty="0">
                <a:solidFill>
                  <a:srgbClr val="FF0000"/>
                </a:solidFill>
              </a:rPr>
              <a:t>=[i </a:t>
            </a:r>
            <a:r>
              <a:rPr lang="tr-TR" sz="2200" dirty="0" err="1">
                <a:solidFill>
                  <a:srgbClr val="FF0000"/>
                </a:solidFill>
              </a:rPr>
              <a:t>depoVektor</a:t>
            </a:r>
            <a:r>
              <a:rPr lang="tr-TR" sz="2200" dirty="0">
                <a:solidFill>
                  <a:srgbClr val="FF0000"/>
                </a:solidFill>
              </a:rPr>
              <a:t>];</a:t>
            </a:r>
          </a:p>
          <a:p>
            <a:pPr>
              <a:spcBef>
                <a:spcPts val="600"/>
              </a:spcBef>
            </a:pPr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tr-TR" sz="2200" dirty="0" err="1">
                <a:solidFill>
                  <a:srgbClr val="FF0000"/>
                </a:solidFill>
              </a:rPr>
              <a:t>end</a:t>
            </a:r>
            <a:r>
              <a:rPr lang="tr-TR" sz="2200" dirty="0"/>
              <a:t>	</a:t>
            </a:r>
          </a:p>
          <a:p>
            <a:pPr>
              <a:spcBef>
                <a:spcPts val="600"/>
              </a:spcBef>
            </a:pPr>
            <a:r>
              <a:rPr lang="tr-TR" sz="2200" dirty="0" err="1"/>
              <a:t>depoVektor</a:t>
            </a:r>
            <a:r>
              <a:rPr lang="tr-TR" sz="2200" dirty="0"/>
              <a:t>	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735013" y="960438"/>
            <a:ext cx="82200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400" dirty="0"/>
              <a:t>Bir alt limit ile bir üst limit arasındaki çift sayıları bularak bir satır vektörü içerisinde ekrana yazdıran bir </a:t>
            </a:r>
            <a:r>
              <a:rPr lang="tr-TR" sz="2400" dirty="0">
                <a:solidFill>
                  <a:srgbClr val="FF0000"/>
                </a:solidFill>
              </a:rPr>
              <a:t>MATLAB</a:t>
            </a:r>
            <a:r>
              <a:rPr lang="tr-TR" sz="2400" dirty="0"/>
              <a:t>  programı yazınız.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3382206" y="1513681"/>
            <a:ext cx="3051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3600" dirty="0">
                <a:solidFill>
                  <a:srgbClr val="FF0000"/>
                </a:solidFill>
                <a:cs typeface="Arial" charset="0"/>
              </a:rPr>
              <a:t>U</a:t>
            </a:r>
            <a:r>
              <a:rPr lang="en-US" sz="3600" dirty="0">
                <a:solidFill>
                  <a:srgbClr val="FF0000"/>
                </a:solidFill>
                <a:cs typeface="Arial" charset="0"/>
              </a:rPr>
              <a:t>YGULAMA</a:t>
            </a:r>
            <a:r>
              <a:rPr lang="tr-TR" sz="3600" dirty="0">
                <a:solidFill>
                  <a:srgbClr val="FF0000"/>
                </a:solidFill>
                <a:cs typeface="Arial" charset="0"/>
              </a:rPr>
              <a:t> 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50269" y="2774216"/>
            <a:ext cx="83075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sz="2400" dirty="0"/>
              <a:t>Kendisine parametre olarak aldığı </a:t>
            </a:r>
            <a:r>
              <a:rPr lang="en-US" sz="2400" dirty="0"/>
              <a:t>b</a:t>
            </a:r>
            <a:r>
              <a:rPr lang="tr-TR" sz="2400" dirty="0"/>
              <a:t>ir </a:t>
            </a:r>
            <a:r>
              <a:rPr lang="tr-TR" sz="2400" dirty="0">
                <a:solidFill>
                  <a:srgbClr val="FF0000"/>
                </a:solidFill>
              </a:rPr>
              <a:t>B</a:t>
            </a:r>
            <a:r>
              <a:rPr lang="tr-TR" sz="2400" dirty="0"/>
              <a:t> satır vektörünün her bir elemanı 1 değerine sahipse ekrana 1 aksi takdirde 0 yazdıran bir </a:t>
            </a:r>
            <a:r>
              <a:rPr lang="tr-TR" sz="2400" dirty="0">
                <a:solidFill>
                  <a:srgbClr val="FF0000"/>
                </a:solidFill>
              </a:rPr>
              <a:t>MATLAB</a:t>
            </a:r>
            <a:r>
              <a:rPr lang="tr-TR" sz="2400" dirty="0"/>
              <a:t> programı yazınız. </a:t>
            </a:r>
          </a:p>
        </p:txBody>
      </p:sp>
    </p:spTree>
    <p:extLst>
      <p:ext uri="{BB962C8B-B14F-4D97-AF65-F5344CB8AC3E}">
        <p14:creationId xmlns:p14="http://schemas.microsoft.com/office/powerpoint/2010/main" val="70675878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840402" y="405496"/>
            <a:ext cx="5363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3600" dirty="0">
                <a:solidFill>
                  <a:srgbClr val="FF0000"/>
                </a:solidFill>
                <a:cs typeface="Arial" charset="0"/>
              </a:rPr>
              <a:t>ÇALIŞMAYAN ÇÖZÜM 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498836" y="1494396"/>
            <a:ext cx="6673564" cy="398570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tr-TR" sz="2400" dirty="0"/>
              <a:t>B=</a:t>
            </a:r>
            <a:r>
              <a:rPr lang="tr-TR" sz="2400" dirty="0" err="1"/>
              <a:t>input</a:t>
            </a:r>
            <a:r>
              <a:rPr lang="tr-TR" sz="2400" dirty="0"/>
              <a:t>(</a:t>
            </a:r>
            <a:r>
              <a:rPr lang="tr-TR" sz="2400" dirty="0">
                <a:solidFill>
                  <a:srgbClr val="FF0000"/>
                </a:solidFill>
              </a:rPr>
              <a:t>‘B='</a:t>
            </a:r>
            <a:r>
              <a:rPr lang="tr-TR" sz="2400" dirty="0"/>
              <a:t>);</a:t>
            </a:r>
          </a:p>
          <a:p>
            <a:pPr>
              <a:spcBef>
                <a:spcPct val="50000"/>
              </a:spcBef>
            </a:pPr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i=1:length(B)</a:t>
            </a:r>
          </a:p>
          <a:p>
            <a:pPr>
              <a:spcBef>
                <a:spcPct val="50000"/>
              </a:spcBef>
            </a:pPr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if</a:t>
            </a:r>
            <a:r>
              <a:rPr lang="tr-TR" sz="2200" dirty="0"/>
              <a:t> B(i)==1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tr-TR" sz="2200" dirty="0"/>
              <a:t>		</a:t>
            </a:r>
            <a:r>
              <a:rPr lang="tr-TR" sz="2200" dirty="0" err="1"/>
              <a:t>sonuc</a:t>
            </a:r>
            <a:r>
              <a:rPr lang="tr-TR" sz="2200" dirty="0"/>
              <a:t>=1;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tr-TR" sz="2200" dirty="0">
                <a:solidFill>
                  <a:srgbClr val="FF0000"/>
                </a:solidFill>
              </a:rPr>
              <a:t>	else</a:t>
            </a:r>
          </a:p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		</a:t>
            </a:r>
            <a:r>
              <a:rPr lang="tr-TR" sz="2200" dirty="0" err="1"/>
              <a:t>sonuc</a:t>
            </a:r>
            <a:r>
              <a:rPr lang="tr-TR" sz="2200" dirty="0"/>
              <a:t>=0;</a:t>
            </a:r>
          </a:p>
          <a:p>
            <a:pPr>
              <a:spcBef>
                <a:spcPct val="50000"/>
              </a:spcBef>
            </a:pPr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tr-TR" sz="2200" dirty="0" err="1">
                <a:solidFill>
                  <a:srgbClr val="FF0000"/>
                </a:solidFill>
              </a:rPr>
              <a:t>end</a:t>
            </a:r>
            <a:r>
              <a:rPr lang="tr-TR" sz="2200" dirty="0"/>
              <a:t>		</a:t>
            </a:r>
          </a:p>
        </p:txBody>
      </p:sp>
      <p:pic>
        <p:nvPicPr>
          <p:cNvPr id="2050" name="Picture 2" descr="http://www.servitokss.com/wp-content/uploads/2009/07/man_question_m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350" y="1893948"/>
            <a:ext cx="1723674" cy="216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5995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555776" y="492345"/>
            <a:ext cx="43558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3600" dirty="0">
                <a:solidFill>
                  <a:srgbClr val="FF0000"/>
                </a:solidFill>
                <a:cs typeface="Arial" charset="0"/>
              </a:rPr>
              <a:t>ÇALIŞAN ÇÖZÜM 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22722" y="1389286"/>
            <a:ext cx="7665702" cy="39862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tr-TR" sz="2400" dirty="0"/>
              <a:t>B=</a:t>
            </a:r>
            <a:r>
              <a:rPr lang="tr-TR" sz="2400" dirty="0" err="1"/>
              <a:t>input</a:t>
            </a:r>
            <a:r>
              <a:rPr lang="tr-TR" sz="2400" dirty="0"/>
              <a:t>(</a:t>
            </a:r>
            <a:r>
              <a:rPr lang="tr-TR" sz="2400" dirty="0">
                <a:solidFill>
                  <a:srgbClr val="FF0000"/>
                </a:solidFill>
              </a:rPr>
              <a:t>‘B='</a:t>
            </a:r>
            <a:r>
              <a:rPr lang="tr-TR" sz="2400" dirty="0"/>
              <a:t>);</a:t>
            </a:r>
          </a:p>
          <a:p>
            <a:pPr>
              <a:spcBef>
                <a:spcPct val="50000"/>
              </a:spcBef>
            </a:pPr>
            <a:r>
              <a:rPr lang="tr-TR" sz="2200" dirty="0" err="1"/>
              <a:t>sonuc</a:t>
            </a:r>
            <a:r>
              <a:rPr lang="tr-TR" sz="2200" dirty="0"/>
              <a:t>=1;</a:t>
            </a:r>
            <a:r>
              <a:rPr lang="tr-TR" sz="2200" dirty="0">
                <a:solidFill>
                  <a:srgbClr val="FF0000"/>
                </a:solidFill>
              </a:rPr>
              <a:t>%Dizinin Sadece 1 </a:t>
            </a:r>
            <a:r>
              <a:rPr lang="tr-TR" sz="2200" dirty="0" err="1">
                <a:solidFill>
                  <a:srgbClr val="FF0000"/>
                </a:solidFill>
              </a:rPr>
              <a:t>Degeri</a:t>
            </a:r>
            <a:r>
              <a:rPr lang="tr-TR" sz="2200" dirty="0">
                <a:solidFill>
                  <a:srgbClr val="FF0000"/>
                </a:solidFill>
              </a:rPr>
              <a:t> </a:t>
            </a:r>
            <a:r>
              <a:rPr lang="tr-TR" sz="2200" dirty="0" err="1">
                <a:solidFill>
                  <a:srgbClr val="FF0000"/>
                </a:solidFill>
              </a:rPr>
              <a:t>Icerdigini</a:t>
            </a:r>
            <a:r>
              <a:rPr lang="tr-TR" sz="2200" dirty="0">
                <a:solidFill>
                  <a:srgbClr val="FF0000"/>
                </a:solidFill>
              </a:rPr>
              <a:t> Kabul Et</a:t>
            </a:r>
          </a:p>
          <a:p>
            <a:pPr>
              <a:spcBef>
                <a:spcPct val="50000"/>
              </a:spcBef>
            </a:pPr>
            <a:r>
              <a:rPr lang="tr-TR" sz="2200" dirty="0" err="1">
                <a:solidFill>
                  <a:srgbClr val="FF0000"/>
                </a:solidFill>
              </a:rPr>
              <a:t>for</a:t>
            </a:r>
            <a:r>
              <a:rPr lang="tr-TR" sz="2200" dirty="0"/>
              <a:t> i=1:length(B)</a:t>
            </a:r>
          </a:p>
          <a:p>
            <a:pPr>
              <a:spcBef>
                <a:spcPct val="50000"/>
              </a:spcBef>
            </a:pPr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if</a:t>
            </a:r>
            <a:r>
              <a:rPr lang="tr-TR" sz="2200" dirty="0"/>
              <a:t> B(i)~=1</a:t>
            </a:r>
            <a:r>
              <a:rPr lang="tr-TR" sz="2200" dirty="0">
                <a:solidFill>
                  <a:srgbClr val="FF0000"/>
                </a:solidFill>
              </a:rPr>
              <a:t>%En Az 1 Adet Aksi </a:t>
            </a:r>
            <a:r>
              <a:rPr lang="tr-TR" sz="2200" dirty="0" err="1">
                <a:solidFill>
                  <a:srgbClr val="FF0000"/>
                </a:solidFill>
              </a:rPr>
              <a:t>Ornek</a:t>
            </a:r>
            <a:r>
              <a:rPr lang="tr-TR" sz="2200" dirty="0">
                <a:solidFill>
                  <a:srgbClr val="FF0000"/>
                </a:solidFill>
              </a:rPr>
              <a:t> Mevcutsa</a:t>
            </a:r>
          </a:p>
          <a:p>
            <a:pPr>
              <a:spcBef>
                <a:spcPct val="50000"/>
              </a:spcBef>
            </a:pPr>
            <a:r>
              <a:rPr lang="tr-TR" sz="2200" dirty="0"/>
              <a:t>		</a:t>
            </a:r>
            <a:r>
              <a:rPr lang="tr-TR" sz="2200" dirty="0" err="1"/>
              <a:t>sonuc</a:t>
            </a:r>
            <a:r>
              <a:rPr lang="tr-TR" sz="2200" dirty="0"/>
              <a:t>=0;</a:t>
            </a:r>
            <a:r>
              <a:rPr lang="tr-TR" sz="2200" dirty="0">
                <a:solidFill>
                  <a:srgbClr val="FF0000"/>
                </a:solidFill>
              </a:rPr>
              <a:t>%</a:t>
            </a:r>
            <a:r>
              <a:rPr lang="tr-TR" sz="2200" dirty="0" err="1">
                <a:solidFill>
                  <a:srgbClr val="FF0000"/>
                </a:solidFill>
              </a:rPr>
              <a:t>Kabulu</a:t>
            </a:r>
            <a:r>
              <a:rPr lang="tr-TR" sz="2200" dirty="0">
                <a:solidFill>
                  <a:srgbClr val="FF0000"/>
                </a:solidFill>
              </a:rPr>
              <a:t> </a:t>
            </a:r>
            <a:r>
              <a:rPr lang="tr-TR" sz="2200" dirty="0" err="1">
                <a:solidFill>
                  <a:srgbClr val="FF0000"/>
                </a:solidFill>
              </a:rPr>
              <a:t>Degistir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tr-TR" dirty="0">
                <a:solidFill>
                  <a:srgbClr val="FF0000"/>
                </a:solidFill>
              </a:rPr>
              <a:t>		</a:t>
            </a:r>
            <a:r>
              <a:rPr lang="tr-TR" sz="2200" dirty="0"/>
              <a:t>break;</a:t>
            </a:r>
            <a:r>
              <a:rPr lang="tr-TR" sz="2200" dirty="0">
                <a:solidFill>
                  <a:srgbClr val="FF0000"/>
                </a:solidFill>
              </a:rPr>
              <a:t>%</a:t>
            </a:r>
            <a:r>
              <a:rPr lang="tr-TR" sz="2200" dirty="0" err="1">
                <a:solidFill>
                  <a:srgbClr val="FF0000"/>
                </a:solidFill>
              </a:rPr>
              <a:t>return</a:t>
            </a:r>
            <a:r>
              <a:rPr lang="tr-TR" sz="2200" dirty="0">
                <a:solidFill>
                  <a:srgbClr val="FF0000"/>
                </a:solidFill>
              </a:rPr>
              <a:t> Komutu da Kullanılabilir</a:t>
            </a:r>
            <a:endParaRPr lang="tr-TR" sz="2200" dirty="0"/>
          </a:p>
          <a:p>
            <a:pPr>
              <a:spcBef>
                <a:spcPct val="50000"/>
              </a:spcBef>
            </a:pPr>
            <a:r>
              <a:rPr lang="tr-TR" sz="2200" dirty="0"/>
              <a:t>	</a:t>
            </a:r>
            <a:r>
              <a:rPr lang="tr-TR" sz="2200" dirty="0" err="1">
                <a:solidFill>
                  <a:srgbClr val="FF0000"/>
                </a:solidFill>
              </a:rPr>
              <a:t>end</a:t>
            </a:r>
            <a:endParaRPr lang="tr-TR" sz="22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tr-TR" sz="2200" dirty="0" err="1">
                <a:solidFill>
                  <a:srgbClr val="FF0000"/>
                </a:solidFill>
              </a:rPr>
              <a:t>end</a:t>
            </a:r>
            <a:r>
              <a:rPr lang="tr-TR" sz="22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155995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3455</TotalTime>
  <Words>784</Words>
  <Application>Microsoft Office PowerPoint</Application>
  <PresentationFormat>Ekran Gösterisi (4:3)</PresentationFormat>
  <Paragraphs>108</Paragraphs>
  <Slides>16</Slides>
  <Notes>5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1" baseType="lpstr">
      <vt:lpstr>Arial</vt:lpstr>
      <vt:lpstr>Verdana</vt:lpstr>
      <vt:lpstr>Wingdings</vt:lpstr>
      <vt:lpstr>lecturenotes</vt:lpstr>
      <vt:lpstr>Photo Editor Fotoğrafı</vt:lpstr>
      <vt:lpstr>PowerPoint Sunusu</vt:lpstr>
      <vt:lpstr>DİZİLER</vt:lpstr>
      <vt:lpstr>MATLAB’DE DİZİLER</vt:lpstr>
      <vt:lpstr>MATLAB’DE TEK BOYUTLU DİZİLER (SATIR VEKTÖRLERİ) VE length Fonksiyonu</vt:lpstr>
      <vt:lpstr>MATLAB’DE TEK BOYUTLU DİZİLER (SÜTUN VEKTÖRLERİ) VE length Fonksiyonu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Lecture7</dc:title>
  <dc:creator>Deniz Dal</dc:creator>
  <cp:lastModifiedBy>Gürşah GÜRÜF</cp:lastModifiedBy>
  <cp:revision>1135</cp:revision>
  <dcterms:created xsi:type="dcterms:W3CDTF">1999-02-15T21:55:23Z</dcterms:created>
  <dcterms:modified xsi:type="dcterms:W3CDTF">2024-10-27T12:33:48Z</dcterms:modified>
</cp:coreProperties>
</file>