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8"/>
  </p:notesMasterIdLst>
  <p:handoutMasterIdLst>
    <p:handoutMasterId r:id="rId9"/>
  </p:handoutMasterIdLst>
  <p:sldIdLst>
    <p:sldId id="342" r:id="rId2"/>
    <p:sldId id="404" r:id="rId3"/>
    <p:sldId id="405" r:id="rId4"/>
    <p:sldId id="408" r:id="rId5"/>
    <p:sldId id="409" r:id="rId6"/>
    <p:sldId id="407" r:id="rId7"/>
  </p:sldIdLst>
  <p:sldSz cx="9144000" cy="6858000" type="screen4x3"/>
  <p:notesSz cx="6854825" cy="9750425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50021"/>
    <a:srgbClr val="FF6600"/>
    <a:srgbClr val="0066FF"/>
    <a:srgbClr val="008000"/>
    <a:srgbClr val="FFFF66"/>
    <a:srgbClr val="FFFF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2" autoAdjust="0"/>
    <p:restoredTop sz="94692" autoAdjust="0"/>
  </p:normalViewPr>
  <p:slideViewPr>
    <p:cSldViewPr>
      <p:cViewPr varScale="1">
        <p:scale>
          <a:sx n="79" d="100"/>
          <a:sy n="79" d="100"/>
        </p:scale>
        <p:origin x="16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901339EF-9442-4F6B-894D-93E14731F74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1529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31838"/>
            <a:ext cx="4872037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30738"/>
            <a:ext cx="5483225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Click to edit Master text styles</a:t>
            </a:r>
          </a:p>
          <a:p>
            <a:pPr lvl="1"/>
            <a:r>
              <a:rPr lang="tr-TR" noProof="0"/>
              <a:t>Second level</a:t>
            </a:r>
          </a:p>
          <a:p>
            <a:pPr lvl="2"/>
            <a:r>
              <a:rPr lang="tr-TR" noProof="0"/>
              <a:t>Third level</a:t>
            </a:r>
          </a:p>
          <a:p>
            <a:pPr lvl="3"/>
            <a:r>
              <a:rPr lang="tr-TR" noProof="0"/>
              <a:t>Fourth level</a:t>
            </a:r>
          </a:p>
          <a:p>
            <a:pPr lvl="4"/>
            <a:r>
              <a:rPr lang="tr-TR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8E649973-4063-4047-9BE4-DCA686567B5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43231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A240AE3-BCFE-4A95-B606-1AA605073AAB}" type="slidenum">
              <a:rPr lang="tr-TR" b="0" smtClean="0"/>
              <a:pPr/>
              <a:t>1</a:t>
            </a:fld>
            <a:endParaRPr lang="tr-TR" b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AC0B5-B6E0-44BE-921E-A8F30DBB0F3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7939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E4946-7885-4367-A0D9-AB7EDE87A87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829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88DC6-7E25-4E2F-876F-1BB1031BBEA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5813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B661A-CDE7-4063-B0EE-B30AF9A578B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7455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407EA-2DC0-49E4-B03A-235A88D382A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5339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CB4F3-E848-4F12-87CC-084907986D7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509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9EC40-4067-413E-9746-CBE127DC1F5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6219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CDA3E-1D32-4D57-B6B7-60D11681C8B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607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DC142-CD08-4C36-8BF2-75AD6E77182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1464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83030-D279-4717-803C-63797CA0A53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1519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CE7D8-363B-4B15-80C5-9985F626667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7562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18" Type="http://schemas.openxmlformats.org/officeDocument/2006/relationships/oleObject" Target="../embeddings/oleObject4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77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5E1CECDC-9834-4303-8A16-74E0F589EDA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aphicFrame>
        <p:nvGraphicFramePr>
          <p:cNvPr id="1030" name="Object 7"/>
          <p:cNvGraphicFramePr>
            <a:graphicFrameLocks noChangeAspect="1"/>
          </p:cNvGraphicFramePr>
          <p:nvPr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3" imgW="1276190" imgH="1190476" progId="MSPhotoEd.3">
                  <p:embed/>
                </p:oleObj>
              </mc:Choice>
              <mc:Fallback>
                <p:oleObj name="Photo Editor Fotoğrafı" r:id="rId13" imgW="1276190" imgH="1190476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5" imgW="2276793" imgH="590476" progId="MSPhotoEd.3">
                  <p:embed/>
                </p:oleObj>
              </mc:Choice>
              <mc:Fallback>
                <p:oleObj name="Photo Editor Fotoğrafı" r:id="rId15" imgW="2276793" imgH="590476" progId="MSPhotoEd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Line 9"/>
          <p:cNvSpPr>
            <a:spLocks noChangeShapeType="1"/>
          </p:cNvSpPr>
          <p:nvPr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graphicFrame>
        <p:nvGraphicFramePr>
          <p:cNvPr id="1033" name="Object 10"/>
          <p:cNvGraphicFramePr>
            <a:graphicFrameLocks noChangeAspect="1"/>
          </p:cNvGraphicFramePr>
          <p:nvPr userDrawn="1"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7" imgW="1276190" imgH="1190476" progId="MSPhotoEd.3">
                  <p:embed/>
                </p:oleObj>
              </mc:Choice>
              <mc:Fallback>
                <p:oleObj name="Photo Editor Fotoğrafı" r:id="rId17" imgW="1276190" imgH="1190476" progId="MSPhotoEd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" name="Object 11"/>
          <p:cNvGraphicFramePr>
            <a:graphicFrameLocks noChangeAspect="1"/>
          </p:cNvGraphicFramePr>
          <p:nvPr userDrawn="1"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8" imgW="2276793" imgH="590476" progId="MSPhotoEd.3">
                  <p:embed/>
                </p:oleObj>
              </mc:Choice>
              <mc:Fallback>
                <p:oleObj name="Photo Editor Fotoğrafı" r:id="rId18" imgW="2276793" imgH="590476" progId="MSPhotoEd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Line 12"/>
          <p:cNvSpPr>
            <a:spLocks noChangeShapeType="1"/>
          </p:cNvSpPr>
          <p:nvPr userDrawn="1"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F5F33286-87A6-D5C0-71AE-CB812C63F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1557338"/>
            <a:ext cx="8496300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4400" b="0" dirty="0">
                <a:solidFill>
                  <a:srgbClr val="0000CC"/>
                </a:solidFill>
                <a:latin typeface="Verdana" pitchFamily="34" charset="0"/>
              </a:rPr>
              <a:t>OMD</a:t>
            </a:r>
            <a:r>
              <a:rPr lang="en-US" sz="4400" b="0" dirty="0">
                <a:solidFill>
                  <a:srgbClr val="0000CC"/>
                </a:solidFill>
                <a:latin typeface="Verdana" pitchFamily="34" charset="0"/>
              </a:rPr>
              <a:t>10</a:t>
            </a:r>
            <a:r>
              <a:rPr lang="tr-TR" sz="4400" b="0" dirty="0">
                <a:solidFill>
                  <a:srgbClr val="0000CC"/>
                </a:solidFill>
                <a:latin typeface="Verdana" pitchFamily="34" charset="0"/>
              </a:rPr>
              <a:t>3</a:t>
            </a:r>
            <a:r>
              <a:rPr lang="en-US" sz="4400" b="0" dirty="0">
                <a:solidFill>
                  <a:srgbClr val="CC0000"/>
                </a:solidFill>
                <a:latin typeface="Verdana" pitchFamily="34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4400" b="0" dirty="0" err="1">
                <a:solidFill>
                  <a:srgbClr val="FF0000"/>
                </a:solidFill>
                <a:latin typeface="Verdana" pitchFamily="34" charset="0"/>
              </a:rPr>
              <a:t>Bilgisayar</a:t>
            </a:r>
            <a:r>
              <a:rPr lang="en-US" sz="4400" b="0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4400" b="0" dirty="0" err="1">
                <a:solidFill>
                  <a:srgbClr val="FF0000"/>
                </a:solidFill>
                <a:latin typeface="Verdana" pitchFamily="34" charset="0"/>
              </a:rPr>
              <a:t>Programlama</a:t>
            </a:r>
            <a:endParaRPr lang="en-US" sz="4400" b="0" dirty="0">
              <a:solidFill>
                <a:srgbClr val="FF0000"/>
              </a:solidFill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3600" dirty="0">
                <a:latin typeface="Verdana" pitchFamily="34" charset="0"/>
              </a:rPr>
              <a:t>	</a:t>
            </a:r>
            <a:endParaRPr lang="tr-TR" sz="3600" dirty="0"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3600" dirty="0">
                <a:latin typeface="Verdana" pitchFamily="34" charset="0"/>
              </a:rPr>
              <a:t>(Dr. </a:t>
            </a:r>
            <a:r>
              <a:rPr lang="tr-TR" sz="3600" dirty="0">
                <a:latin typeface="Verdana" pitchFamily="34" charset="0"/>
              </a:rPr>
              <a:t>Gürşah GÜRÜF</a:t>
            </a:r>
            <a:r>
              <a:rPr lang="en-US" sz="3600" dirty="0">
                <a:latin typeface="Verdana" pitchFamily="34" charset="0"/>
              </a:rPr>
              <a:t>)</a:t>
            </a:r>
            <a:endParaRPr lang="tr-TR" sz="3600" dirty="0">
              <a:latin typeface="Verdana" pitchFamily="34" charset="0"/>
            </a:endParaRPr>
          </a:p>
        </p:txBody>
      </p:sp>
      <p:pic>
        <p:nvPicPr>
          <p:cNvPr id="3" name="Resim 2" descr="metin, grafik, baykuş, puhu kuşu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8DD1B97C-6611-38AB-D0EF-30B2EF207A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688" y="252835"/>
            <a:ext cx="1772815" cy="17728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3098800" y="479425"/>
            <a:ext cx="31353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3600">
                <a:solidFill>
                  <a:srgbClr val="FF0000"/>
                </a:solidFill>
              </a:rPr>
              <a:t>b</a:t>
            </a:r>
            <a:r>
              <a:rPr lang="tr-TR" sz="3600">
                <a:solidFill>
                  <a:srgbClr val="FF0000"/>
                </a:solidFill>
              </a:rPr>
              <a:t>reak</a:t>
            </a:r>
            <a:r>
              <a:rPr lang="tr-TR" sz="3600">
                <a:solidFill>
                  <a:schemeClr val="accent2"/>
                </a:solidFill>
              </a:rPr>
              <a:t> </a:t>
            </a:r>
            <a:r>
              <a:rPr lang="en-US" sz="3600">
                <a:solidFill>
                  <a:schemeClr val="accent2"/>
                </a:solidFill>
              </a:rPr>
              <a:t>DEY</a:t>
            </a:r>
            <a:r>
              <a:rPr lang="tr-TR" sz="3600">
                <a:solidFill>
                  <a:schemeClr val="accent2"/>
                </a:solidFill>
              </a:rPr>
              <a:t>İ</a:t>
            </a:r>
            <a:r>
              <a:rPr lang="en-US" sz="3600">
                <a:solidFill>
                  <a:schemeClr val="accent2"/>
                </a:solidFill>
              </a:rPr>
              <a:t>M</a:t>
            </a:r>
            <a:r>
              <a:rPr lang="tr-TR" sz="3600">
                <a:solidFill>
                  <a:schemeClr val="accent2"/>
                </a:solidFill>
              </a:rPr>
              <a:t>İ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755650" y="1376363"/>
            <a:ext cx="81724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tr-TR">
                <a:solidFill>
                  <a:srgbClr val="FF0000"/>
                </a:solidFill>
              </a:rPr>
              <a:t>for</a:t>
            </a:r>
            <a:r>
              <a:rPr lang="tr-TR"/>
              <a:t> veya </a:t>
            </a:r>
            <a:r>
              <a:rPr lang="tr-TR">
                <a:solidFill>
                  <a:srgbClr val="FF0000"/>
                </a:solidFill>
              </a:rPr>
              <a:t>while</a:t>
            </a:r>
            <a:r>
              <a:rPr lang="tr-TR"/>
              <a:t> döngülerinde program akışını kontrol edebilmenin bir yolu </a:t>
            </a:r>
            <a:r>
              <a:rPr lang="tr-TR">
                <a:solidFill>
                  <a:srgbClr val="FF0000"/>
                </a:solidFill>
              </a:rPr>
              <a:t>break</a:t>
            </a:r>
            <a:r>
              <a:rPr lang="tr-TR"/>
              <a:t> deyimini kullanmaktır. </a:t>
            </a:r>
            <a:r>
              <a:rPr lang="tr-TR">
                <a:solidFill>
                  <a:srgbClr val="FF0000"/>
                </a:solidFill>
              </a:rPr>
              <a:t>break</a:t>
            </a:r>
            <a:r>
              <a:rPr lang="tr-TR"/>
              <a:t> deyimini döngü gövdesi içerisinde kullanmak, döngünün aniden sonlandırılmasını ve döngüden sonra gelen ilk ifade veya komutun işletilmesini sağlar.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1527175" y="89217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/>
          </a:p>
        </p:txBody>
      </p:sp>
      <p:sp>
        <p:nvSpPr>
          <p:cNvPr id="3083" name="Text Box 12"/>
          <p:cNvSpPr txBox="1">
            <a:spLocks noChangeArrowheads="1"/>
          </p:cNvSpPr>
          <p:nvPr/>
        </p:nvSpPr>
        <p:spPr bwMode="auto">
          <a:xfrm>
            <a:off x="847725" y="2662238"/>
            <a:ext cx="3833813" cy="32321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</a:rPr>
              <a:t>f</a:t>
            </a:r>
            <a:r>
              <a:rPr lang="tr-TR" sz="2400">
                <a:solidFill>
                  <a:srgbClr val="FF0000"/>
                </a:solidFill>
              </a:rPr>
              <a:t>or </a:t>
            </a:r>
            <a:r>
              <a:rPr lang="en-US" sz="2400"/>
              <a:t>i</a:t>
            </a:r>
            <a:r>
              <a:rPr lang="tr-TR" sz="2400"/>
              <a:t>=</a:t>
            </a:r>
            <a:r>
              <a:rPr lang="en-US" sz="2400"/>
              <a:t>1</a:t>
            </a:r>
            <a:r>
              <a:rPr lang="tr-TR" sz="2400"/>
              <a:t>:</a:t>
            </a:r>
            <a:r>
              <a:rPr lang="en-US" sz="2400"/>
              <a:t>10</a:t>
            </a:r>
            <a:endParaRPr lang="tr-TR" sz="2400"/>
          </a:p>
          <a:p>
            <a:pPr>
              <a:spcBef>
                <a:spcPct val="50000"/>
              </a:spcBef>
            </a:pPr>
            <a:r>
              <a:rPr lang="tr-TR" sz="2400"/>
              <a:t>	</a:t>
            </a:r>
            <a:r>
              <a:rPr lang="tr-TR" sz="2400">
                <a:solidFill>
                  <a:srgbClr val="FF0000"/>
                </a:solidFill>
              </a:rPr>
              <a:t>if</a:t>
            </a:r>
            <a:r>
              <a:rPr lang="tr-TR" sz="2400"/>
              <a:t> </a:t>
            </a:r>
            <a:r>
              <a:rPr lang="en-US" sz="2400"/>
              <a:t> i</a:t>
            </a:r>
            <a:r>
              <a:rPr lang="tr-TR" sz="2400"/>
              <a:t>==4</a:t>
            </a:r>
          </a:p>
          <a:p>
            <a:pPr>
              <a:spcBef>
                <a:spcPct val="50000"/>
              </a:spcBef>
            </a:pPr>
            <a:r>
              <a:rPr lang="tr-TR" sz="2400"/>
              <a:t>		</a:t>
            </a:r>
            <a:r>
              <a:rPr lang="tr-TR" sz="2400">
                <a:solidFill>
                  <a:srgbClr val="FF0000"/>
                </a:solidFill>
              </a:rPr>
              <a:t>break</a:t>
            </a:r>
            <a:r>
              <a:rPr lang="en-US" sz="2400">
                <a:solidFill>
                  <a:srgbClr val="FF0000"/>
                </a:solidFill>
              </a:rPr>
              <a:t>;</a:t>
            </a:r>
            <a:endParaRPr lang="tr-TR" sz="240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400"/>
              <a:t>         </a:t>
            </a:r>
            <a:r>
              <a:rPr lang="tr-TR" sz="2400"/>
              <a:t>	</a:t>
            </a:r>
            <a:r>
              <a:rPr lang="en-US" sz="2400">
                <a:solidFill>
                  <a:srgbClr val="FF0000"/>
                </a:solidFill>
              </a:rPr>
              <a:t>e</a:t>
            </a:r>
            <a:r>
              <a:rPr lang="tr-TR" sz="2400">
                <a:solidFill>
                  <a:srgbClr val="FF0000"/>
                </a:solidFill>
              </a:rPr>
              <a:t>nd </a:t>
            </a:r>
          </a:p>
          <a:p>
            <a:pPr>
              <a:spcBef>
                <a:spcPct val="50000"/>
              </a:spcBef>
            </a:pPr>
            <a:r>
              <a:rPr lang="tr-TR" sz="2400">
                <a:solidFill>
                  <a:srgbClr val="0066FF"/>
                </a:solidFill>
              </a:rPr>
              <a:t>	</a:t>
            </a:r>
            <a:r>
              <a:rPr lang="en-US" sz="2400">
                <a:solidFill>
                  <a:srgbClr val="FF0000"/>
                </a:solidFill>
              </a:rPr>
              <a:t>f</a:t>
            </a:r>
            <a:r>
              <a:rPr lang="tr-TR" sz="2400">
                <a:solidFill>
                  <a:srgbClr val="FF0000"/>
                </a:solidFill>
              </a:rPr>
              <a:t>printf</a:t>
            </a:r>
            <a:r>
              <a:rPr lang="tr-TR" sz="2400"/>
              <a:t>(</a:t>
            </a:r>
            <a:r>
              <a:rPr lang="en-US" sz="2400"/>
              <a:t>'i</a:t>
            </a:r>
            <a:r>
              <a:rPr lang="tr-TR" sz="2400"/>
              <a:t>=%</a:t>
            </a:r>
            <a:r>
              <a:rPr lang="en-US" sz="2400"/>
              <a:t>d</a:t>
            </a:r>
            <a:r>
              <a:rPr lang="tr-TR" sz="2400">
                <a:solidFill>
                  <a:srgbClr val="FF0000"/>
                </a:solidFill>
              </a:rPr>
              <a:t>\n</a:t>
            </a:r>
            <a:r>
              <a:rPr lang="en-US" sz="2400"/>
              <a:t>'</a:t>
            </a:r>
            <a:r>
              <a:rPr lang="tr-TR" sz="2400"/>
              <a:t>, </a:t>
            </a:r>
            <a:r>
              <a:rPr lang="en-US" sz="2400"/>
              <a:t>i</a:t>
            </a:r>
            <a:r>
              <a:rPr lang="tr-TR" sz="2400"/>
              <a:t>)</a:t>
            </a:r>
            <a:r>
              <a:rPr lang="en-US" sz="2400"/>
              <a:t>;</a:t>
            </a:r>
            <a:endParaRPr lang="tr-TR" sz="2400">
              <a:solidFill>
                <a:srgbClr val="0066FF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</a:rPr>
              <a:t>e</a:t>
            </a:r>
            <a:r>
              <a:rPr lang="tr-TR" sz="2400">
                <a:solidFill>
                  <a:srgbClr val="FF0000"/>
                </a:solidFill>
              </a:rPr>
              <a:t>nd</a:t>
            </a:r>
          </a:p>
        </p:txBody>
      </p:sp>
      <p:sp>
        <p:nvSpPr>
          <p:cNvPr id="3084" name="Text Box 13"/>
          <p:cNvSpPr txBox="1">
            <a:spLocks noChangeArrowheads="1"/>
          </p:cNvSpPr>
          <p:nvPr/>
        </p:nvSpPr>
        <p:spPr bwMode="auto">
          <a:xfrm>
            <a:off x="4864100" y="3976688"/>
            <a:ext cx="40433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sz="3200">
                <a:solidFill>
                  <a:schemeClr val="accent2"/>
                </a:solidFill>
              </a:rPr>
              <a:t>EKRAN ÇIKTISI</a:t>
            </a:r>
            <a:r>
              <a:rPr lang="en-US" sz="3200">
                <a:solidFill>
                  <a:schemeClr val="accent2"/>
                </a:solidFill>
              </a:rPr>
              <a:t> ???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2659063" y="515938"/>
            <a:ext cx="38274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3600">
                <a:solidFill>
                  <a:srgbClr val="FF0000"/>
                </a:solidFill>
              </a:rPr>
              <a:t>continue</a:t>
            </a:r>
            <a:r>
              <a:rPr lang="tr-TR" sz="3600">
                <a:solidFill>
                  <a:schemeClr val="accent2"/>
                </a:solidFill>
              </a:rPr>
              <a:t> </a:t>
            </a:r>
            <a:r>
              <a:rPr lang="en-US" sz="3600">
                <a:solidFill>
                  <a:schemeClr val="accent2"/>
                </a:solidFill>
              </a:rPr>
              <a:t>DEY</a:t>
            </a:r>
            <a:r>
              <a:rPr lang="tr-TR" sz="3600">
                <a:solidFill>
                  <a:schemeClr val="accent2"/>
                </a:solidFill>
              </a:rPr>
              <a:t>İ</a:t>
            </a:r>
            <a:r>
              <a:rPr lang="en-US" sz="3600">
                <a:solidFill>
                  <a:schemeClr val="accent2"/>
                </a:solidFill>
              </a:rPr>
              <a:t>M</a:t>
            </a:r>
            <a:r>
              <a:rPr lang="tr-TR" sz="3600">
                <a:solidFill>
                  <a:schemeClr val="accent2"/>
                </a:solidFill>
              </a:rPr>
              <a:t>İ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55625" y="1128713"/>
            <a:ext cx="8588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tr-TR">
                <a:solidFill>
                  <a:schemeClr val="accent2"/>
                </a:solidFill>
              </a:rPr>
              <a:t>Genellikle</a:t>
            </a:r>
            <a:r>
              <a:rPr lang="en-US">
                <a:solidFill>
                  <a:srgbClr val="FF3300"/>
                </a:solidFill>
              </a:rPr>
              <a:t> </a:t>
            </a:r>
            <a:r>
              <a:rPr lang="tr-TR">
                <a:solidFill>
                  <a:srgbClr val="FF0000"/>
                </a:solidFill>
              </a:rPr>
              <a:t>for</a:t>
            </a:r>
            <a:r>
              <a:rPr lang="tr-TR"/>
              <a:t> döngülerinde</a:t>
            </a:r>
            <a:r>
              <a:rPr lang="en-US"/>
              <a:t>,</a:t>
            </a:r>
            <a:r>
              <a:rPr lang="tr-TR"/>
              <a:t> program akışı</a:t>
            </a:r>
            <a:r>
              <a:rPr lang="en-US"/>
              <a:t> ayr</a:t>
            </a:r>
            <a:r>
              <a:rPr lang="tr-TR"/>
              <a:t>ıca </a:t>
            </a:r>
            <a:r>
              <a:rPr lang="tr-TR">
                <a:solidFill>
                  <a:srgbClr val="FF0000"/>
                </a:solidFill>
              </a:rPr>
              <a:t>continue</a:t>
            </a:r>
            <a:r>
              <a:rPr lang="tr-TR"/>
              <a:t> deyimi ile kontrol edilebilir</a:t>
            </a:r>
            <a:r>
              <a:rPr lang="en-US"/>
              <a:t>.</a:t>
            </a:r>
            <a:r>
              <a:rPr lang="tr-TR"/>
              <a:t> </a:t>
            </a:r>
            <a:r>
              <a:rPr lang="en-US">
                <a:solidFill>
                  <a:srgbClr val="FF0000"/>
                </a:solidFill>
              </a:rPr>
              <a:t>continue</a:t>
            </a:r>
            <a:r>
              <a:rPr lang="en-US"/>
              <a:t> deyimi i</a:t>
            </a:r>
            <a:r>
              <a:rPr lang="tr-TR"/>
              <a:t>ş</a:t>
            </a:r>
            <a:r>
              <a:rPr lang="en-US"/>
              <a:t>letildi</a:t>
            </a:r>
            <a:r>
              <a:rPr lang="tr-TR"/>
              <a:t>ğ</a:t>
            </a:r>
            <a:r>
              <a:rPr lang="en-US"/>
              <a:t>inde </a:t>
            </a:r>
            <a:r>
              <a:rPr lang="en-US">
                <a:solidFill>
                  <a:srgbClr val="FF0000"/>
                </a:solidFill>
              </a:rPr>
              <a:t>continue</a:t>
            </a:r>
            <a:r>
              <a:rPr lang="en-US"/>
              <a:t> deyiminden sonraki b</a:t>
            </a:r>
            <a:r>
              <a:rPr lang="tr-TR"/>
              <a:t>ü</a:t>
            </a:r>
            <a:r>
              <a:rPr lang="en-US"/>
              <a:t>t</a:t>
            </a:r>
            <a:r>
              <a:rPr lang="tr-TR"/>
              <a:t>ü</a:t>
            </a:r>
            <a:r>
              <a:rPr lang="en-US"/>
              <a:t>n her</a:t>
            </a:r>
            <a:r>
              <a:rPr lang="tr-TR"/>
              <a:t>ş</a:t>
            </a:r>
            <a:r>
              <a:rPr lang="en-US"/>
              <a:t>ey ihmal edilir ve </a:t>
            </a:r>
            <a:r>
              <a:rPr lang="tr-TR"/>
              <a:t>döngü</a:t>
            </a:r>
            <a:r>
              <a:rPr lang="en-US"/>
              <a:t> de</a:t>
            </a:r>
            <a:r>
              <a:rPr lang="tr-TR"/>
              <a:t>ğ</a:t>
            </a:r>
            <a:r>
              <a:rPr lang="en-US"/>
              <a:t>i</a:t>
            </a:r>
            <a:r>
              <a:rPr lang="tr-TR"/>
              <a:t>ş</a:t>
            </a:r>
            <a:r>
              <a:rPr lang="en-US"/>
              <a:t>keni g</a:t>
            </a:r>
            <a:r>
              <a:rPr lang="tr-TR"/>
              <a:t>üncellenerek döngü bir sonraki iterasyona başlar.</a:t>
            </a:r>
            <a:r>
              <a:rPr lang="en-US"/>
              <a:t> </a:t>
            </a:r>
            <a:endParaRPr lang="tr-TR"/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1527175" y="89217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/>
          </a:p>
        </p:txBody>
      </p:sp>
      <p:sp>
        <p:nvSpPr>
          <p:cNvPr id="4107" name="Text Box 12"/>
          <p:cNvSpPr txBox="1">
            <a:spLocks noChangeArrowheads="1"/>
          </p:cNvSpPr>
          <p:nvPr/>
        </p:nvSpPr>
        <p:spPr bwMode="auto">
          <a:xfrm>
            <a:off x="592138" y="2662238"/>
            <a:ext cx="3797300" cy="32321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</a:rPr>
              <a:t>f</a:t>
            </a:r>
            <a:r>
              <a:rPr lang="tr-TR" sz="2400">
                <a:solidFill>
                  <a:srgbClr val="FF0000"/>
                </a:solidFill>
              </a:rPr>
              <a:t>or </a:t>
            </a:r>
            <a:r>
              <a:rPr lang="en-US" sz="2400"/>
              <a:t>i</a:t>
            </a:r>
            <a:r>
              <a:rPr lang="tr-TR" sz="2400"/>
              <a:t>=</a:t>
            </a:r>
            <a:r>
              <a:rPr lang="en-US" sz="2400"/>
              <a:t>1</a:t>
            </a:r>
            <a:r>
              <a:rPr lang="tr-TR" sz="2400"/>
              <a:t>:</a:t>
            </a:r>
            <a:r>
              <a:rPr lang="en-US" sz="2400"/>
              <a:t>10</a:t>
            </a:r>
            <a:endParaRPr lang="tr-TR" sz="2400"/>
          </a:p>
          <a:p>
            <a:pPr>
              <a:spcBef>
                <a:spcPct val="50000"/>
              </a:spcBef>
            </a:pPr>
            <a:r>
              <a:rPr lang="tr-TR" sz="2400"/>
              <a:t>	</a:t>
            </a:r>
            <a:r>
              <a:rPr lang="tr-TR" sz="2400">
                <a:solidFill>
                  <a:srgbClr val="FF0000"/>
                </a:solidFill>
              </a:rPr>
              <a:t>if</a:t>
            </a:r>
            <a:r>
              <a:rPr lang="tr-TR" sz="2400"/>
              <a:t> </a:t>
            </a:r>
            <a:r>
              <a:rPr lang="en-US" sz="2400"/>
              <a:t> i</a:t>
            </a:r>
            <a:r>
              <a:rPr lang="tr-TR" sz="2400"/>
              <a:t>==4</a:t>
            </a:r>
          </a:p>
          <a:p>
            <a:pPr>
              <a:spcBef>
                <a:spcPct val="50000"/>
              </a:spcBef>
            </a:pPr>
            <a:r>
              <a:rPr lang="tr-TR" sz="2400"/>
              <a:t>		</a:t>
            </a:r>
            <a:r>
              <a:rPr lang="en-US" sz="2400">
                <a:solidFill>
                  <a:srgbClr val="FF0000"/>
                </a:solidFill>
              </a:rPr>
              <a:t>continue;</a:t>
            </a:r>
            <a:endParaRPr lang="tr-TR" sz="240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400"/>
              <a:t>         </a:t>
            </a:r>
            <a:r>
              <a:rPr lang="tr-TR" sz="2400"/>
              <a:t>	</a:t>
            </a:r>
            <a:r>
              <a:rPr lang="en-US" sz="2400">
                <a:solidFill>
                  <a:srgbClr val="FF0000"/>
                </a:solidFill>
              </a:rPr>
              <a:t>e</a:t>
            </a:r>
            <a:r>
              <a:rPr lang="tr-TR" sz="2400">
                <a:solidFill>
                  <a:srgbClr val="FF0000"/>
                </a:solidFill>
              </a:rPr>
              <a:t>nd </a:t>
            </a:r>
          </a:p>
          <a:p>
            <a:pPr>
              <a:spcBef>
                <a:spcPct val="50000"/>
              </a:spcBef>
            </a:pPr>
            <a:r>
              <a:rPr lang="tr-TR" sz="2400">
                <a:solidFill>
                  <a:srgbClr val="0066FF"/>
                </a:solidFill>
              </a:rPr>
              <a:t>	</a:t>
            </a:r>
            <a:r>
              <a:rPr lang="en-US" sz="2400">
                <a:solidFill>
                  <a:srgbClr val="FF0000"/>
                </a:solidFill>
              </a:rPr>
              <a:t>f</a:t>
            </a:r>
            <a:r>
              <a:rPr lang="tr-TR" sz="2400">
                <a:solidFill>
                  <a:srgbClr val="FF0000"/>
                </a:solidFill>
              </a:rPr>
              <a:t>printf</a:t>
            </a:r>
            <a:r>
              <a:rPr lang="tr-TR" sz="2400"/>
              <a:t>(</a:t>
            </a:r>
            <a:r>
              <a:rPr lang="en-US" sz="2400"/>
              <a:t>'i</a:t>
            </a:r>
            <a:r>
              <a:rPr lang="tr-TR" sz="2400"/>
              <a:t>=%</a:t>
            </a:r>
            <a:r>
              <a:rPr lang="en-US" sz="2400"/>
              <a:t>d</a:t>
            </a:r>
            <a:r>
              <a:rPr lang="tr-TR" sz="2400">
                <a:solidFill>
                  <a:srgbClr val="FF0000"/>
                </a:solidFill>
              </a:rPr>
              <a:t>\n</a:t>
            </a:r>
            <a:r>
              <a:rPr lang="en-US" sz="2400"/>
              <a:t>'</a:t>
            </a:r>
            <a:r>
              <a:rPr lang="tr-TR" sz="2400"/>
              <a:t>, </a:t>
            </a:r>
            <a:r>
              <a:rPr lang="en-US" sz="2400"/>
              <a:t>i</a:t>
            </a:r>
            <a:r>
              <a:rPr lang="tr-TR" sz="2400"/>
              <a:t>)</a:t>
            </a:r>
            <a:r>
              <a:rPr lang="en-US" sz="2400"/>
              <a:t>;</a:t>
            </a:r>
            <a:endParaRPr lang="tr-TR" sz="2400">
              <a:solidFill>
                <a:srgbClr val="0066FF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</a:rPr>
              <a:t>e</a:t>
            </a:r>
            <a:r>
              <a:rPr lang="tr-TR" sz="2400">
                <a:solidFill>
                  <a:srgbClr val="FF0000"/>
                </a:solidFill>
              </a:rPr>
              <a:t>nd</a:t>
            </a:r>
          </a:p>
        </p:txBody>
      </p:sp>
      <p:sp>
        <p:nvSpPr>
          <p:cNvPr id="4108" name="Text Box 13"/>
          <p:cNvSpPr txBox="1">
            <a:spLocks noChangeArrowheads="1"/>
          </p:cNvSpPr>
          <p:nvPr/>
        </p:nvSpPr>
        <p:spPr bwMode="auto">
          <a:xfrm>
            <a:off x="4462463" y="4013200"/>
            <a:ext cx="40433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sz="3200">
                <a:solidFill>
                  <a:schemeClr val="accent2"/>
                </a:solidFill>
              </a:rPr>
              <a:t>EKRAN ÇIKTISI</a:t>
            </a:r>
            <a:r>
              <a:rPr lang="en-US" sz="3200">
                <a:solidFill>
                  <a:schemeClr val="accent2"/>
                </a:solidFill>
              </a:rPr>
              <a:t> ???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1030288" y="2330450"/>
            <a:ext cx="7631112" cy="22463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tr-TR" sz="2000">
                <a:solidFill>
                  <a:srgbClr val="FF0000"/>
                </a:solidFill>
              </a:rPr>
              <a:t>for</a:t>
            </a:r>
            <a:r>
              <a:rPr lang="tr-TR" sz="2000"/>
              <a:t> i=1:5 </a:t>
            </a:r>
          </a:p>
          <a:p>
            <a:pPr eaLnBrk="1" hangingPunct="1"/>
            <a:r>
              <a:rPr lang="en-US" sz="2000"/>
              <a:t>	t</a:t>
            </a:r>
            <a:r>
              <a:rPr lang="tr-TR" sz="2000"/>
              <a:t>opl</a:t>
            </a:r>
            <a:r>
              <a:rPr lang="en-US" sz="2000"/>
              <a:t>am</a:t>
            </a:r>
            <a:r>
              <a:rPr lang="tr-TR" sz="2000"/>
              <a:t>=0</a:t>
            </a:r>
            <a:r>
              <a:rPr lang="en-US" sz="2000"/>
              <a:t>;</a:t>
            </a:r>
            <a:r>
              <a:rPr lang="tr-TR" sz="2000"/>
              <a:t>	</a:t>
            </a:r>
          </a:p>
          <a:p>
            <a:pPr eaLnBrk="1" hangingPunct="1"/>
            <a:r>
              <a:rPr lang="tr-TR" sz="2000"/>
              <a:t>	</a:t>
            </a:r>
            <a:r>
              <a:rPr lang="tr-TR" sz="2000">
                <a:solidFill>
                  <a:srgbClr val="FF0000"/>
                </a:solidFill>
              </a:rPr>
              <a:t>for</a:t>
            </a:r>
            <a:r>
              <a:rPr lang="tr-TR" sz="2000"/>
              <a:t> j=1:5 </a:t>
            </a:r>
          </a:p>
          <a:p>
            <a:pPr eaLnBrk="1" hangingPunct="1"/>
            <a:r>
              <a:rPr lang="tr-TR" sz="2000"/>
              <a:t>		toplam=toplam+j</a:t>
            </a:r>
            <a:r>
              <a:rPr lang="en-US" sz="2000"/>
              <a:t>;</a:t>
            </a:r>
            <a:endParaRPr lang="tr-TR" sz="2000"/>
          </a:p>
          <a:p>
            <a:pPr eaLnBrk="1" hangingPunct="1"/>
            <a:r>
              <a:rPr lang="tr-TR" sz="2000"/>
              <a:t>	</a:t>
            </a:r>
            <a:r>
              <a:rPr lang="tr-TR" sz="2000">
                <a:solidFill>
                  <a:srgbClr val="FF0000"/>
                </a:solidFill>
              </a:rPr>
              <a:t>end</a:t>
            </a:r>
          </a:p>
          <a:p>
            <a:pPr eaLnBrk="1" hangingPunct="1"/>
            <a:r>
              <a:rPr lang="en-US" sz="2000"/>
              <a:t>	</a:t>
            </a:r>
            <a:r>
              <a:rPr lang="tr-TR" sz="2000">
                <a:solidFill>
                  <a:srgbClr val="FF0000"/>
                </a:solidFill>
              </a:rPr>
              <a:t>disp</a:t>
            </a:r>
            <a:r>
              <a:rPr lang="tr-TR" sz="2000"/>
              <a:t>(toplam*i)</a:t>
            </a:r>
            <a:r>
              <a:rPr lang="en-US" sz="2000"/>
              <a:t>;</a:t>
            </a:r>
          </a:p>
          <a:p>
            <a:pPr eaLnBrk="1" hangingPunct="1"/>
            <a:r>
              <a:rPr lang="tr-TR" sz="2000">
                <a:solidFill>
                  <a:srgbClr val="FF0000"/>
                </a:solidFill>
              </a:rPr>
              <a:t>end</a:t>
            </a:r>
            <a:r>
              <a:rPr lang="tr-TR" sz="2000"/>
              <a:t> </a:t>
            </a:r>
            <a:endParaRPr lang="en-US" sz="2000"/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1403350" y="584200"/>
            <a:ext cx="6877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sz="4000">
                <a:solidFill>
                  <a:schemeClr val="accent2"/>
                </a:solidFill>
              </a:rPr>
              <a:t>İç</a:t>
            </a:r>
            <a:r>
              <a:rPr lang="en-US" sz="4000">
                <a:solidFill>
                  <a:schemeClr val="accent2"/>
                </a:solidFill>
              </a:rPr>
              <a:t> </a:t>
            </a:r>
            <a:r>
              <a:rPr lang="tr-TR" sz="4000">
                <a:solidFill>
                  <a:schemeClr val="accent2"/>
                </a:solidFill>
              </a:rPr>
              <a:t>İçe </a:t>
            </a:r>
            <a:r>
              <a:rPr lang="en-US" sz="4000">
                <a:solidFill>
                  <a:srgbClr val="FF0000"/>
                </a:solidFill>
              </a:rPr>
              <a:t>for</a:t>
            </a:r>
            <a:r>
              <a:rPr lang="en-US" sz="4000">
                <a:solidFill>
                  <a:schemeClr val="accent2"/>
                </a:solidFill>
              </a:rPr>
              <a:t> D</a:t>
            </a:r>
            <a:r>
              <a:rPr lang="tr-TR" sz="4000">
                <a:solidFill>
                  <a:schemeClr val="accent2"/>
                </a:solidFill>
              </a:rPr>
              <a:t>öngüler</a:t>
            </a:r>
            <a:r>
              <a:rPr lang="en-US" sz="4000">
                <a:solidFill>
                  <a:schemeClr val="accent2"/>
                </a:solidFill>
              </a:rPr>
              <a:t>i</a:t>
            </a:r>
            <a:endParaRPr lang="tr-TR" sz="4000">
              <a:solidFill>
                <a:schemeClr val="accent2"/>
              </a:solidFill>
            </a:endParaRPr>
          </a:p>
        </p:txBody>
      </p:sp>
      <p:grpSp>
        <p:nvGrpSpPr>
          <p:cNvPr id="5130" name="Group 10"/>
          <p:cNvGrpSpPr>
            <a:grpSpLocks/>
          </p:cNvGrpSpPr>
          <p:nvPr/>
        </p:nvGrpSpPr>
        <p:grpSpPr bwMode="auto">
          <a:xfrm>
            <a:off x="1892300" y="2528888"/>
            <a:ext cx="6462713" cy="1836737"/>
            <a:chOff x="1882" y="1661"/>
            <a:chExt cx="3062" cy="1247"/>
          </a:xfrm>
        </p:grpSpPr>
        <p:sp>
          <p:nvSpPr>
            <p:cNvPr id="5139" name="AutoShape 11"/>
            <p:cNvSpPr>
              <a:spLocks/>
            </p:cNvSpPr>
            <p:nvPr/>
          </p:nvSpPr>
          <p:spPr bwMode="auto">
            <a:xfrm>
              <a:off x="2053" y="1661"/>
              <a:ext cx="2891" cy="1247"/>
            </a:xfrm>
            <a:prstGeom prst="rightBracket">
              <a:avLst>
                <a:gd name="adj" fmla="val 1523"/>
              </a:avLst>
            </a:prstGeom>
            <a:noFill/>
            <a:ln w="41275">
              <a:solidFill>
                <a:srgbClr val="993366"/>
              </a:solidFill>
              <a:round/>
              <a:headEnd type="triangl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0" name="Line 12"/>
            <p:cNvSpPr>
              <a:spLocks noChangeShapeType="1"/>
            </p:cNvSpPr>
            <p:nvPr/>
          </p:nvSpPr>
          <p:spPr bwMode="auto">
            <a:xfrm flipH="1">
              <a:off x="1882" y="2908"/>
              <a:ext cx="680" cy="0"/>
            </a:xfrm>
            <a:prstGeom prst="line">
              <a:avLst/>
            </a:prstGeom>
            <a:noFill/>
            <a:ln w="41275">
              <a:solidFill>
                <a:srgbClr val="9933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131" name="Group 13"/>
          <p:cNvGrpSpPr>
            <a:grpSpLocks/>
          </p:cNvGrpSpPr>
          <p:nvPr/>
        </p:nvGrpSpPr>
        <p:grpSpPr bwMode="auto">
          <a:xfrm>
            <a:off x="2716213" y="3163888"/>
            <a:ext cx="2857500" cy="579437"/>
            <a:chOff x="2449" y="2069"/>
            <a:chExt cx="1746" cy="409"/>
          </a:xfrm>
        </p:grpSpPr>
        <p:sp>
          <p:nvSpPr>
            <p:cNvPr id="5137" name="AutoShape 14"/>
            <p:cNvSpPr>
              <a:spLocks/>
            </p:cNvSpPr>
            <p:nvPr/>
          </p:nvSpPr>
          <p:spPr bwMode="auto">
            <a:xfrm>
              <a:off x="2685" y="2069"/>
              <a:ext cx="1510" cy="409"/>
            </a:xfrm>
            <a:prstGeom prst="rightBracket">
              <a:avLst>
                <a:gd name="adj" fmla="val 1523"/>
              </a:avLst>
            </a:prstGeom>
            <a:noFill/>
            <a:ln w="41275">
              <a:solidFill>
                <a:srgbClr val="000080"/>
              </a:solidFill>
              <a:round/>
              <a:headEnd type="triangl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8" name="Line 15"/>
            <p:cNvSpPr>
              <a:spLocks noChangeShapeType="1"/>
            </p:cNvSpPr>
            <p:nvPr/>
          </p:nvSpPr>
          <p:spPr bwMode="auto">
            <a:xfrm flipH="1">
              <a:off x="2449" y="2478"/>
              <a:ext cx="839" cy="0"/>
            </a:xfrm>
            <a:prstGeom prst="line">
              <a:avLst/>
            </a:prstGeom>
            <a:noFill/>
            <a:ln w="412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5132" name="Text Box 16"/>
          <p:cNvSpPr txBox="1">
            <a:spLocks noChangeArrowheads="1"/>
          </p:cNvSpPr>
          <p:nvPr/>
        </p:nvSpPr>
        <p:spPr bwMode="auto">
          <a:xfrm>
            <a:off x="2951163" y="5121275"/>
            <a:ext cx="40433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sz="3200">
                <a:solidFill>
                  <a:srgbClr val="FF0000"/>
                </a:solidFill>
              </a:rPr>
              <a:t>EKRAN ÇIKTISI</a:t>
            </a:r>
            <a:r>
              <a:rPr lang="en-US" sz="3200">
                <a:solidFill>
                  <a:srgbClr val="FF0000"/>
                </a:solidFill>
              </a:rPr>
              <a:t> ???</a:t>
            </a:r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auto">
          <a:xfrm>
            <a:off x="6165850" y="478632"/>
            <a:ext cx="2776538" cy="784225"/>
          </a:xfrm>
          <a:prstGeom prst="wedgeRoundRectCallout">
            <a:avLst>
              <a:gd name="adj1" fmla="val -91233"/>
              <a:gd name="adj2" fmla="val 324061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en-US" sz="2000">
                <a:solidFill>
                  <a:srgbClr val="7030A0"/>
                </a:solidFill>
                <a:cs typeface="Arial" charset="0"/>
              </a:rPr>
              <a:t>Bu MATLAB deyimi </a:t>
            </a:r>
            <a:r>
              <a:rPr lang="tr-TR" sz="2000">
                <a:solidFill>
                  <a:srgbClr val="7030A0"/>
                </a:solidFill>
                <a:cs typeface="Arial" charset="0"/>
              </a:rPr>
              <a:t>kaç kere işletilir?</a:t>
            </a:r>
            <a:r>
              <a:rPr lang="en-US" sz="2000">
                <a:solidFill>
                  <a:srgbClr val="7030A0"/>
                </a:solidFill>
                <a:cs typeface="Arial" charset="0"/>
              </a:rPr>
              <a:t> </a:t>
            </a:r>
          </a:p>
          <a:p>
            <a:endParaRPr lang="en-US" sz="2000"/>
          </a:p>
        </p:txBody>
      </p:sp>
      <p:sp>
        <p:nvSpPr>
          <p:cNvPr id="18" name="AutoShape 11"/>
          <p:cNvSpPr>
            <a:spLocks noChangeArrowheads="1"/>
          </p:cNvSpPr>
          <p:nvPr/>
        </p:nvSpPr>
        <p:spPr bwMode="auto">
          <a:xfrm>
            <a:off x="5957888" y="4337050"/>
            <a:ext cx="2776537" cy="784225"/>
          </a:xfrm>
          <a:prstGeom prst="wedgeRoundRectCallout">
            <a:avLst>
              <a:gd name="adj1" fmla="val -127824"/>
              <a:gd name="adj2" fmla="val -85657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en-US" sz="2000">
                <a:solidFill>
                  <a:srgbClr val="7030A0"/>
                </a:solidFill>
                <a:cs typeface="Arial" charset="0"/>
              </a:rPr>
              <a:t>Bu MATLAB deyimi </a:t>
            </a:r>
            <a:r>
              <a:rPr lang="tr-TR" sz="2000">
                <a:solidFill>
                  <a:srgbClr val="7030A0"/>
                </a:solidFill>
                <a:cs typeface="Arial" charset="0"/>
              </a:rPr>
              <a:t>kaç kere işletilir?</a:t>
            </a:r>
            <a:r>
              <a:rPr lang="en-US" sz="2000">
                <a:solidFill>
                  <a:srgbClr val="7030A0"/>
                </a:solidFill>
                <a:cs typeface="Arial" charset="0"/>
              </a:rPr>
              <a:t> </a:t>
            </a:r>
          </a:p>
          <a:p>
            <a:endParaRPr lang="en-US" sz="2000"/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3235325" y="1241425"/>
            <a:ext cx="2776538" cy="784225"/>
          </a:xfrm>
          <a:prstGeom prst="wedgeRoundRectCallout">
            <a:avLst>
              <a:gd name="adj1" fmla="val -49606"/>
              <a:gd name="adj2" fmla="val 158880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en-US" sz="2000">
                <a:solidFill>
                  <a:srgbClr val="7030A0"/>
                </a:solidFill>
                <a:cs typeface="Arial" charset="0"/>
              </a:rPr>
              <a:t>Bu MATLAB deyimi </a:t>
            </a:r>
            <a:r>
              <a:rPr lang="tr-TR" sz="2000">
                <a:solidFill>
                  <a:srgbClr val="7030A0"/>
                </a:solidFill>
                <a:cs typeface="Arial" charset="0"/>
              </a:rPr>
              <a:t>kaç kere işletilir?</a:t>
            </a:r>
            <a:r>
              <a:rPr lang="en-US" sz="2000">
                <a:solidFill>
                  <a:srgbClr val="7030A0"/>
                </a:solidFill>
                <a:cs typeface="Arial" charset="0"/>
              </a:rPr>
              <a:t> </a:t>
            </a:r>
          </a:p>
          <a:p>
            <a:endParaRPr lang="en-US" sz="2000"/>
          </a:p>
        </p:txBody>
      </p:sp>
      <p:sp>
        <p:nvSpPr>
          <p:cNvPr id="20" name="AutoShape 11"/>
          <p:cNvSpPr>
            <a:spLocks noChangeArrowheads="1"/>
          </p:cNvSpPr>
          <p:nvPr/>
        </p:nvSpPr>
        <p:spPr bwMode="auto">
          <a:xfrm>
            <a:off x="1403350" y="5308600"/>
            <a:ext cx="3313113" cy="1144588"/>
          </a:xfrm>
          <a:prstGeom prst="wedgeRoundRectCallout">
            <a:avLst>
              <a:gd name="adj1" fmla="val -3083"/>
              <a:gd name="adj2" fmla="val -230282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tr-TR" sz="2000">
                <a:solidFill>
                  <a:srgbClr val="FF0000"/>
                </a:solidFill>
                <a:cs typeface="Arial" charset="0"/>
              </a:rPr>
              <a:t>5</a:t>
            </a:r>
            <a:r>
              <a:rPr lang="tr-TR" sz="2000">
                <a:solidFill>
                  <a:srgbClr val="7030A0"/>
                </a:solidFill>
                <a:cs typeface="Arial" charset="0"/>
              </a:rPr>
              <a:t> yerine </a:t>
            </a:r>
            <a:r>
              <a:rPr lang="tr-TR" sz="2000">
                <a:solidFill>
                  <a:srgbClr val="FF0000"/>
                </a:solidFill>
                <a:cs typeface="Arial" charset="0"/>
              </a:rPr>
              <a:t>i</a:t>
            </a:r>
            <a:r>
              <a:rPr lang="tr-TR" sz="2000">
                <a:solidFill>
                  <a:srgbClr val="7030A0"/>
                </a:solidFill>
                <a:cs typeface="Arial" charset="0"/>
              </a:rPr>
              <a:t> kullanılsaydı nasıl bir ekran çıktısı elde edilirdi?</a:t>
            </a:r>
            <a:endParaRPr lang="en-US" sz="2000">
              <a:solidFill>
                <a:srgbClr val="7030A0"/>
              </a:solidFill>
              <a:cs typeface="Arial" charset="0"/>
            </a:endParaRPr>
          </a:p>
          <a:p>
            <a:endParaRPr lang="en-US" sz="2000"/>
          </a:p>
        </p:txBody>
      </p:sp>
      <p:sp>
        <p:nvSpPr>
          <p:cNvPr id="21" name="AutoShape 11"/>
          <p:cNvSpPr>
            <a:spLocks noChangeArrowheads="1"/>
          </p:cNvSpPr>
          <p:nvPr/>
        </p:nvSpPr>
        <p:spPr bwMode="auto">
          <a:xfrm>
            <a:off x="5815235" y="2102346"/>
            <a:ext cx="3313113" cy="1938722"/>
          </a:xfrm>
          <a:prstGeom prst="wedgeRoundRectCallout">
            <a:avLst>
              <a:gd name="adj1" fmla="val -126513"/>
              <a:gd name="adj2" fmla="val -7886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tr-TR" sz="2000" dirty="0">
                <a:solidFill>
                  <a:srgbClr val="FF0000"/>
                </a:solidFill>
                <a:cs typeface="Arial" charset="0"/>
              </a:rPr>
              <a:t>toplam=0;</a:t>
            </a:r>
            <a:r>
              <a:rPr lang="tr-TR" sz="2000" dirty="0">
                <a:solidFill>
                  <a:srgbClr val="7030A0"/>
                </a:solidFill>
                <a:cs typeface="Arial" charset="0"/>
              </a:rPr>
              <a:t> deyimi dıştaki </a:t>
            </a:r>
            <a:r>
              <a:rPr lang="tr-TR" sz="2000" dirty="0" err="1">
                <a:solidFill>
                  <a:srgbClr val="7030A0"/>
                </a:solidFill>
                <a:cs typeface="Arial" charset="0"/>
              </a:rPr>
              <a:t>for</a:t>
            </a:r>
            <a:r>
              <a:rPr lang="tr-TR" sz="2000" dirty="0">
                <a:solidFill>
                  <a:srgbClr val="7030A0"/>
                </a:solidFill>
                <a:cs typeface="Arial" charset="0"/>
              </a:rPr>
              <a:t> döngüsünün bir üst satırına taşınsaydı nasıl bir ekran çıktısı elde edilirdi?</a:t>
            </a:r>
            <a:endParaRPr lang="en-US" sz="2000" dirty="0">
              <a:solidFill>
                <a:srgbClr val="7030A0"/>
              </a:solidFill>
              <a:cs typeface="Arial" charset="0"/>
            </a:endParaRPr>
          </a:p>
          <a:p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716338" y="234950"/>
            <a:ext cx="23050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2800">
                <a:solidFill>
                  <a:srgbClr val="FF3300"/>
                </a:solidFill>
                <a:cs typeface="Arial" charset="0"/>
              </a:rPr>
              <a:t>U</a:t>
            </a:r>
            <a:r>
              <a:rPr lang="en-US" sz="2800">
                <a:solidFill>
                  <a:srgbClr val="FF3300"/>
                </a:solidFill>
                <a:cs typeface="Arial" charset="0"/>
              </a:rPr>
              <a:t>YGULAMA</a:t>
            </a:r>
            <a:r>
              <a:rPr lang="tr-TR" sz="3600">
                <a:solidFill>
                  <a:srgbClr val="FF3300"/>
                </a:solidFill>
                <a:cs typeface="Arial" charset="0"/>
              </a:rPr>
              <a:t> 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827088" y="1989138"/>
            <a:ext cx="7381875" cy="3784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2400">
                <a:solidFill>
                  <a:srgbClr val="FF0000"/>
                </a:solidFill>
              </a:rPr>
              <a:t>for</a:t>
            </a:r>
            <a:r>
              <a:rPr lang="tr-TR" sz="2400"/>
              <a:t> i=1:10</a:t>
            </a:r>
          </a:p>
          <a:p>
            <a:pPr>
              <a:spcBef>
                <a:spcPct val="50000"/>
              </a:spcBef>
            </a:pPr>
            <a:r>
              <a:rPr lang="tr-TR" sz="2400"/>
              <a:t>	</a:t>
            </a:r>
            <a:r>
              <a:rPr lang="tr-TR" sz="2400">
                <a:solidFill>
                  <a:srgbClr val="FF0000"/>
                </a:solidFill>
              </a:rPr>
              <a:t>for</a:t>
            </a:r>
            <a:r>
              <a:rPr lang="tr-TR" sz="2400"/>
              <a:t> j=1:10</a:t>
            </a:r>
          </a:p>
          <a:p>
            <a:pPr>
              <a:spcBef>
                <a:spcPct val="50000"/>
              </a:spcBef>
            </a:pPr>
            <a:r>
              <a:rPr lang="tr-TR" sz="2400"/>
              <a:t>		carpim=i*j;</a:t>
            </a:r>
          </a:p>
          <a:p>
            <a:pPr>
              <a:spcBef>
                <a:spcPct val="50000"/>
              </a:spcBef>
            </a:pPr>
            <a:r>
              <a:rPr lang="tr-TR" sz="2400"/>
              <a:t>		</a:t>
            </a:r>
            <a:r>
              <a:rPr lang="tr-TR" sz="2400">
                <a:solidFill>
                  <a:srgbClr val="FF0000"/>
                </a:solidFill>
              </a:rPr>
              <a:t>fprintf</a:t>
            </a:r>
            <a:r>
              <a:rPr lang="tr-TR" sz="2400"/>
              <a:t>(</a:t>
            </a:r>
            <a:r>
              <a:rPr lang="en-US" sz="2400"/>
              <a:t>'</a:t>
            </a:r>
            <a:r>
              <a:rPr lang="tr-TR" sz="2400"/>
              <a:t>%d*%d=%d</a:t>
            </a:r>
            <a:r>
              <a:rPr lang="tr-TR" sz="2400">
                <a:solidFill>
                  <a:srgbClr val="FF0000"/>
                </a:solidFill>
              </a:rPr>
              <a:t>\n</a:t>
            </a:r>
            <a:r>
              <a:rPr lang="en-US" sz="2400"/>
              <a:t>'</a:t>
            </a:r>
            <a:r>
              <a:rPr lang="tr-TR" sz="2400"/>
              <a:t>, i, j, carpim)</a:t>
            </a:r>
            <a:r>
              <a:rPr lang="en-US" sz="2400"/>
              <a:t>;</a:t>
            </a:r>
            <a:endParaRPr lang="tr-TR" sz="2400"/>
          </a:p>
          <a:p>
            <a:pPr>
              <a:spcBef>
                <a:spcPct val="50000"/>
              </a:spcBef>
            </a:pPr>
            <a:r>
              <a:rPr lang="tr-TR" sz="2400"/>
              <a:t>	</a:t>
            </a:r>
            <a:r>
              <a:rPr lang="tr-TR" sz="2400">
                <a:solidFill>
                  <a:srgbClr val="FF0000"/>
                </a:solidFill>
              </a:rPr>
              <a:t>end</a:t>
            </a:r>
            <a:endParaRPr lang="en-US" sz="240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400">
                <a:solidFill>
                  <a:srgbClr val="FF3300"/>
                </a:solidFill>
              </a:rPr>
              <a:t>	</a:t>
            </a:r>
            <a:r>
              <a:rPr lang="en-US" sz="2400">
                <a:solidFill>
                  <a:srgbClr val="FF0000"/>
                </a:solidFill>
              </a:rPr>
              <a:t>disp</a:t>
            </a:r>
            <a:r>
              <a:rPr lang="en-US" sz="2400"/>
              <a:t>('-----------------------');</a:t>
            </a:r>
            <a:endParaRPr lang="tr-TR" sz="2400">
              <a:solidFill>
                <a:srgbClr val="FF3300"/>
              </a:solidFill>
            </a:endParaRPr>
          </a:p>
          <a:p>
            <a:pPr>
              <a:spcBef>
                <a:spcPct val="50000"/>
              </a:spcBef>
            </a:pPr>
            <a:r>
              <a:rPr lang="tr-TR" sz="2400">
                <a:solidFill>
                  <a:srgbClr val="FF0000"/>
                </a:solidFill>
              </a:rPr>
              <a:t>end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731838" y="881063"/>
            <a:ext cx="8220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tr-TR" sz="2400"/>
              <a:t>Çarpım tablosunu </a:t>
            </a:r>
            <a:r>
              <a:rPr lang="en-US" sz="2400"/>
              <a:t>ekrana basa</a:t>
            </a:r>
            <a:r>
              <a:rPr lang="tr-TR" sz="2400"/>
              <a:t>cak bir </a:t>
            </a:r>
            <a:r>
              <a:rPr lang="en-US" sz="2400"/>
              <a:t>MATLAB </a:t>
            </a:r>
            <a:r>
              <a:rPr lang="tr-TR" sz="2400"/>
              <a:t>düzyazı m-programı yazınız</a:t>
            </a:r>
            <a:r>
              <a:rPr lang="en-US" sz="2400"/>
              <a:t>.</a:t>
            </a:r>
            <a:endParaRPr lang="tr-TR" sz="2400"/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4884738" y="1766888"/>
            <a:ext cx="2776537" cy="784225"/>
          </a:xfrm>
          <a:prstGeom prst="wedgeRoundRectCallout">
            <a:avLst>
              <a:gd name="adj1" fmla="val -70194"/>
              <a:gd name="adj2" fmla="val 150782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en-US" sz="2000">
                <a:solidFill>
                  <a:srgbClr val="7030A0"/>
                </a:solidFill>
                <a:cs typeface="Arial" charset="0"/>
              </a:rPr>
              <a:t>Bu MATLAB deyimi </a:t>
            </a:r>
            <a:r>
              <a:rPr lang="tr-TR" sz="2000">
                <a:solidFill>
                  <a:srgbClr val="7030A0"/>
                </a:solidFill>
                <a:cs typeface="Arial" charset="0"/>
              </a:rPr>
              <a:t>kaç kere işletilir?</a:t>
            </a:r>
            <a:r>
              <a:rPr lang="en-US" sz="2000">
                <a:solidFill>
                  <a:srgbClr val="7030A0"/>
                </a:solidFill>
                <a:cs typeface="Arial" charset="0"/>
              </a:rPr>
              <a:t> </a:t>
            </a:r>
          </a:p>
          <a:p>
            <a:endParaRPr lang="en-US" sz="2000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6069013" y="4113213"/>
            <a:ext cx="2776537" cy="784225"/>
          </a:xfrm>
          <a:prstGeom prst="wedgeRoundRectCallout">
            <a:avLst>
              <a:gd name="adj1" fmla="val -78884"/>
              <a:gd name="adj2" fmla="val 63333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en-US" sz="2000">
                <a:solidFill>
                  <a:srgbClr val="7030A0"/>
                </a:solidFill>
                <a:cs typeface="Arial" charset="0"/>
              </a:rPr>
              <a:t>Bu MATLAB deyimi </a:t>
            </a:r>
            <a:r>
              <a:rPr lang="tr-TR" sz="2000">
                <a:solidFill>
                  <a:srgbClr val="7030A0"/>
                </a:solidFill>
                <a:cs typeface="Arial" charset="0"/>
              </a:rPr>
              <a:t>kaç kere işletilir?</a:t>
            </a:r>
            <a:r>
              <a:rPr lang="en-US" sz="2000">
                <a:solidFill>
                  <a:srgbClr val="7030A0"/>
                </a:solidFill>
                <a:cs typeface="Arial" charset="0"/>
              </a:rPr>
              <a:t> </a:t>
            </a:r>
          </a:p>
          <a:p>
            <a:endParaRPr lang="en-US" sz="2000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5903913" y="2673350"/>
            <a:ext cx="2776537" cy="1079500"/>
          </a:xfrm>
          <a:prstGeom prst="wedgeRoundRectCallout">
            <a:avLst>
              <a:gd name="adj1" fmla="val -105412"/>
              <a:gd name="adj2" fmla="val 20380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2000">
                <a:solidFill>
                  <a:srgbClr val="7030A0"/>
                </a:solidFill>
                <a:cs typeface="Arial" charset="0"/>
              </a:rPr>
              <a:t>Bu </a:t>
            </a:r>
            <a:r>
              <a:rPr lang="tr-TR" sz="2000">
                <a:solidFill>
                  <a:srgbClr val="7030A0"/>
                </a:solidFill>
                <a:cs typeface="Arial" charset="0"/>
              </a:rPr>
              <a:t>deyim yerine </a:t>
            </a:r>
            <a:r>
              <a:rPr lang="tr-TR" sz="2000">
                <a:solidFill>
                  <a:srgbClr val="FF0000"/>
                </a:solidFill>
                <a:cs typeface="Arial" charset="0"/>
              </a:rPr>
              <a:t>break</a:t>
            </a:r>
            <a:r>
              <a:rPr lang="tr-TR" sz="2000">
                <a:solidFill>
                  <a:srgbClr val="7030A0"/>
                </a:solidFill>
                <a:cs typeface="Arial" charset="0"/>
              </a:rPr>
              <a:t> deyimi kullanılırsa ne olur?</a:t>
            </a:r>
            <a:endParaRPr lang="en-US" sz="2000">
              <a:solidFill>
                <a:srgbClr val="7030A0"/>
              </a:solidFill>
              <a:cs typeface="Arial" charset="0"/>
            </a:endParaRPr>
          </a:p>
          <a:p>
            <a:endParaRPr 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819400" y="471488"/>
            <a:ext cx="4140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600">
                <a:solidFill>
                  <a:srgbClr val="FF0000"/>
                </a:solidFill>
              </a:rPr>
              <a:t>Sonsuz </a:t>
            </a:r>
            <a:r>
              <a:rPr lang="tr-TR" sz="3600">
                <a:solidFill>
                  <a:srgbClr val="FF0000"/>
                </a:solidFill>
              </a:rPr>
              <a:t>Döngüler</a:t>
            </a:r>
          </a:p>
        </p:txBody>
      </p:sp>
      <p:sp>
        <p:nvSpPr>
          <p:cNvPr id="252937" name="Text Box 9"/>
          <p:cNvSpPr txBox="1">
            <a:spLocks noChangeArrowheads="1"/>
          </p:cNvSpPr>
          <p:nvPr/>
        </p:nvSpPr>
        <p:spPr bwMode="auto">
          <a:xfrm>
            <a:off x="811213" y="4013200"/>
            <a:ext cx="3468687" cy="2092325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2000" dirty="0"/>
              <a:t>devamEt</a:t>
            </a:r>
            <a:r>
              <a:rPr lang="en-US" sz="2000" dirty="0"/>
              <a:t>=1;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FF0000"/>
                </a:solidFill>
              </a:rPr>
              <a:t>while</a:t>
            </a:r>
            <a:r>
              <a:rPr lang="en-US" sz="2000" dirty="0"/>
              <a:t> </a:t>
            </a:r>
            <a:r>
              <a:rPr lang="en-US" sz="2000" dirty="0" err="1"/>
              <a:t>devamEt</a:t>
            </a:r>
            <a:endParaRPr lang="en-US" sz="2000" dirty="0"/>
          </a:p>
          <a:p>
            <a:pPr>
              <a:defRPr/>
            </a:pPr>
            <a:r>
              <a:rPr lang="en-US" sz="2000" dirty="0"/>
              <a:t>	</a:t>
            </a:r>
            <a:r>
              <a:rPr lang="tr-TR" sz="2000" dirty="0">
                <a:solidFill>
                  <a:srgbClr val="FF0000"/>
                </a:solidFill>
              </a:rPr>
              <a:t>if</a:t>
            </a:r>
            <a:r>
              <a:rPr lang="tr-TR" sz="2000" dirty="0"/>
              <a:t> </a:t>
            </a:r>
            <a:r>
              <a:rPr lang="en-US" sz="2000" dirty="0" err="1">
                <a:solidFill>
                  <a:srgbClr val="3333CC"/>
                </a:solidFill>
              </a:rPr>
              <a:t>tahmin</a:t>
            </a:r>
            <a:r>
              <a:rPr lang="en-US" sz="2000" dirty="0">
                <a:solidFill>
                  <a:srgbClr val="3333CC"/>
                </a:solidFill>
              </a:rPr>
              <a:t>==</a:t>
            </a:r>
            <a:r>
              <a:rPr lang="en-US" sz="2000" dirty="0" err="1">
                <a:solidFill>
                  <a:srgbClr val="3333CC"/>
                </a:solidFill>
              </a:rPr>
              <a:t>sayi</a:t>
            </a:r>
            <a:endParaRPr lang="tr-TR" sz="2000" dirty="0">
              <a:solidFill>
                <a:srgbClr val="3333CC"/>
              </a:solidFill>
            </a:endParaRPr>
          </a:p>
          <a:p>
            <a:pPr>
              <a:defRPr/>
            </a:pPr>
            <a:r>
              <a:rPr lang="tr-TR" sz="2000" dirty="0"/>
              <a:t>		devamEt</a:t>
            </a:r>
            <a:r>
              <a:rPr lang="en-US" sz="2000" dirty="0"/>
              <a:t>=</a:t>
            </a:r>
            <a:r>
              <a:rPr lang="tr-TR" sz="2000" dirty="0"/>
              <a:t>0</a:t>
            </a:r>
            <a:r>
              <a:rPr lang="en-US" sz="2000" dirty="0"/>
              <a:t>;</a:t>
            </a:r>
            <a:endParaRPr lang="tr-TR" sz="2000" dirty="0"/>
          </a:p>
          <a:p>
            <a:pPr>
              <a:defRPr/>
            </a:pPr>
            <a:r>
              <a:rPr lang="tr-TR" sz="2000" dirty="0"/>
              <a:t>	</a:t>
            </a:r>
            <a:r>
              <a:rPr lang="tr-TR" sz="2000" dirty="0">
                <a:solidFill>
                  <a:srgbClr val="FF0000"/>
                </a:solidFill>
              </a:rPr>
              <a:t>end</a:t>
            </a:r>
            <a:endParaRPr lang="en-US" sz="20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end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668338" y="1192213"/>
            <a:ext cx="8332787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tr-TR" sz="2000"/>
              <a:t>Bazı uygulamalarda belirli bir şart gerçekleşinceye kadar bir takım işlemlerin devamı istenir ve bu gerçekleşmesi beklenen işlem program içerisinde dinamik olarak belirleniyor olabilir</a:t>
            </a:r>
            <a:r>
              <a:rPr lang="en-US" sz="2000"/>
              <a:t>. </a:t>
            </a:r>
            <a:r>
              <a:rPr lang="tr-TR" sz="2000"/>
              <a:t>Örneğin kullanıcının bilgisayarın tuttuğu bir sayıyı tahmin oyununda</a:t>
            </a:r>
            <a:r>
              <a:rPr lang="en-US" sz="2000"/>
              <a:t>,</a:t>
            </a:r>
            <a:r>
              <a:rPr lang="tr-TR" sz="2000"/>
              <a:t> oyun sayı doğru tahmin edi</a:t>
            </a:r>
            <a:r>
              <a:rPr lang="en-US" sz="2000"/>
              <a:t>lin</a:t>
            </a:r>
            <a:r>
              <a:rPr lang="tr-TR" sz="2000"/>
              <a:t>ceye kadar devam etmelidir</a:t>
            </a:r>
            <a:r>
              <a:rPr lang="en-US" sz="2000"/>
              <a:t>. (B</a:t>
            </a:r>
            <a:r>
              <a:rPr lang="tr-TR" sz="2000"/>
              <a:t>unun ne kadar süreceği dinamik bir süreç sonunda bilinebilir ancak</a:t>
            </a:r>
            <a:r>
              <a:rPr lang="en-US" sz="2000"/>
              <a:t>.)</a:t>
            </a:r>
            <a:r>
              <a:rPr lang="tr-TR" sz="2000"/>
              <a:t> </a:t>
            </a:r>
            <a:r>
              <a:rPr lang="tr-TR" sz="2000">
                <a:solidFill>
                  <a:srgbClr val="FF0000"/>
                </a:solidFill>
              </a:rPr>
              <a:t>Bu tür durumlarda sonsuz bir döngünün içine girerek bu şartın gerçekleşmesini beklemek tercih edilen metodlardan biridir</a:t>
            </a:r>
            <a:r>
              <a:rPr lang="en-US" sz="200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5046663" y="4017963"/>
            <a:ext cx="3213100" cy="163195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FF0000"/>
                </a:solidFill>
              </a:rPr>
              <a:t>while</a:t>
            </a:r>
            <a:r>
              <a:rPr lang="en-US" sz="2000" dirty="0"/>
              <a:t> </a:t>
            </a:r>
            <a:r>
              <a:rPr lang="tr-TR" sz="2000" dirty="0"/>
              <a:t>1</a:t>
            </a:r>
            <a:endParaRPr lang="en-US" sz="2000" dirty="0"/>
          </a:p>
          <a:p>
            <a:pPr>
              <a:defRPr/>
            </a:pPr>
            <a:r>
              <a:rPr lang="en-US" sz="2000" dirty="0"/>
              <a:t>	</a:t>
            </a:r>
            <a:r>
              <a:rPr lang="tr-TR" sz="2000" dirty="0">
                <a:solidFill>
                  <a:srgbClr val="FF0000"/>
                </a:solidFill>
              </a:rPr>
              <a:t>if</a:t>
            </a:r>
            <a:r>
              <a:rPr lang="tr-TR" sz="2000" dirty="0"/>
              <a:t> </a:t>
            </a:r>
            <a:r>
              <a:rPr lang="en-US" sz="2000" dirty="0" err="1">
                <a:solidFill>
                  <a:srgbClr val="3333CC"/>
                </a:solidFill>
              </a:rPr>
              <a:t>tahmin</a:t>
            </a:r>
            <a:r>
              <a:rPr lang="en-US" sz="2000" dirty="0">
                <a:solidFill>
                  <a:srgbClr val="3333CC"/>
                </a:solidFill>
              </a:rPr>
              <a:t>==</a:t>
            </a:r>
            <a:r>
              <a:rPr lang="en-US" sz="2000" dirty="0" err="1">
                <a:solidFill>
                  <a:srgbClr val="3333CC"/>
                </a:solidFill>
              </a:rPr>
              <a:t>sayi</a:t>
            </a:r>
            <a:endParaRPr lang="tr-TR" sz="2000" dirty="0">
              <a:solidFill>
                <a:srgbClr val="3333CC"/>
              </a:solidFill>
            </a:endParaRPr>
          </a:p>
          <a:p>
            <a:pPr>
              <a:defRPr/>
            </a:pPr>
            <a:r>
              <a:rPr lang="tr-TR" sz="2000" dirty="0"/>
              <a:t>		break</a:t>
            </a:r>
            <a:r>
              <a:rPr lang="en-US" sz="2000" dirty="0"/>
              <a:t>;</a:t>
            </a:r>
            <a:endParaRPr lang="tr-TR" sz="2000" dirty="0"/>
          </a:p>
          <a:p>
            <a:pPr>
              <a:defRPr/>
            </a:pPr>
            <a:r>
              <a:rPr lang="tr-TR" sz="2000" dirty="0"/>
              <a:t>	</a:t>
            </a:r>
            <a:r>
              <a:rPr lang="tr-TR" sz="2000" dirty="0">
                <a:solidFill>
                  <a:srgbClr val="FF0000"/>
                </a:solidFill>
              </a:rPr>
              <a:t>end</a:t>
            </a:r>
            <a:endParaRPr lang="en-US" sz="20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end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lecturenotes">
  <a:themeElements>
    <a:clrScheme name="lecturenot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cturenot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cturenot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3163</TotalTime>
  <Words>473</Words>
  <Application>Microsoft Office PowerPoint</Application>
  <PresentationFormat>Ekran Gösterisi (4:3)</PresentationFormat>
  <Paragraphs>62</Paragraphs>
  <Slides>6</Slides>
  <Notes>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Verdana</vt:lpstr>
      <vt:lpstr>lecturenotes</vt:lpstr>
      <vt:lpstr>Photo Editor Fotoğrafı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ataturk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MF102 Bilgisayar Programlama MATLAB Lecture5</dc:title>
  <dc:creator>Deniz Dal</dc:creator>
  <cp:lastModifiedBy>Gürşah GÜRÜF</cp:lastModifiedBy>
  <cp:revision>1003</cp:revision>
  <dcterms:created xsi:type="dcterms:W3CDTF">1999-02-15T21:55:23Z</dcterms:created>
  <dcterms:modified xsi:type="dcterms:W3CDTF">2024-10-20T15:57:08Z</dcterms:modified>
</cp:coreProperties>
</file>